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ppt/tags/tag20.xml" ContentType="application/vnd.openxmlformats-officedocument.presentationml.tags+xml"/>
  <Override PartName="/ppt/notesSlides/notesSlide20.xml" ContentType="application/vnd.openxmlformats-officedocument.presentationml.notesSlide+xml"/>
  <Override PartName="/ppt/tags/tag21.xml" ContentType="application/vnd.openxmlformats-officedocument.presentationml.tags+xml"/>
  <Override PartName="/ppt/notesSlides/notesSlide21.xml" ContentType="application/vnd.openxmlformats-officedocument.presentationml.notesSlide+xml"/>
  <Override PartName="/ppt/tags/tag22.xml" ContentType="application/vnd.openxmlformats-officedocument.presentationml.tags+xml"/>
  <Override PartName="/ppt/notesSlides/notesSlide22.xml" ContentType="application/vnd.openxmlformats-officedocument.presentationml.notesSlide+xml"/>
  <Override PartName="/ppt/tags/tag23.xml" ContentType="application/vnd.openxmlformats-officedocument.presentationml.tags+xml"/>
  <Override PartName="/ppt/notesSlides/notesSlide23.xml" ContentType="application/vnd.openxmlformats-officedocument.presentationml.notesSlide+xml"/>
  <Override PartName="/ppt/tags/tag24.xml" ContentType="application/vnd.openxmlformats-officedocument.presentationml.tags+xml"/>
  <Override PartName="/ppt/notesSlides/notesSlide24.xml" ContentType="application/vnd.openxmlformats-officedocument.presentationml.notesSlide+xml"/>
  <Override PartName="/ppt/tags/tag25.xml" ContentType="application/vnd.openxmlformats-officedocument.presentationml.tags+xml"/>
  <Override PartName="/ppt/notesSlides/notesSlide25.xml" ContentType="application/vnd.openxmlformats-officedocument.presentationml.notesSlide+xml"/>
  <Override PartName="/ppt/tags/tag26.xml" ContentType="application/vnd.openxmlformats-officedocument.presentationml.tags+xml"/>
  <Override PartName="/ppt/notesSlides/notesSlide26.xml" ContentType="application/vnd.openxmlformats-officedocument.presentationml.notesSlide+xml"/>
  <Override PartName="/ppt/tags/tag27.xml" ContentType="application/vnd.openxmlformats-officedocument.presentationml.tags+xml"/>
  <Override PartName="/ppt/notesSlides/notesSlide27.xml" ContentType="application/vnd.openxmlformats-officedocument.presentationml.notesSlide+xml"/>
  <Override PartName="/ppt/tags/tag28.xml" ContentType="application/vnd.openxmlformats-officedocument.presentationml.tags+xml"/>
  <Override PartName="/ppt/notesSlides/notesSlide28.xml" ContentType="application/vnd.openxmlformats-officedocument.presentationml.notesSlide+xml"/>
  <Override PartName="/ppt/tags/tag29.xml" ContentType="application/vnd.openxmlformats-officedocument.presentationml.tags+xml"/>
  <Override PartName="/ppt/notesSlides/notesSlide29.xml" ContentType="application/vnd.openxmlformats-officedocument.presentationml.notesSlide+xml"/>
  <Override PartName="/ppt/tags/tag30.xml" ContentType="application/vnd.openxmlformats-officedocument.presentationml.tags+xml"/>
  <Override PartName="/ppt/notesSlides/notesSlide30.xml" ContentType="application/vnd.openxmlformats-officedocument.presentationml.notesSlide+xml"/>
  <Override PartName="/ppt/tags/tag31.xml" ContentType="application/vnd.openxmlformats-officedocument.presentationml.tags+xml"/>
  <Override PartName="/ppt/notesSlides/notesSlide31.xml" ContentType="application/vnd.openxmlformats-officedocument.presentationml.notesSlide+xml"/>
  <Override PartName="/ppt/tags/tag32.xml" ContentType="application/vnd.openxmlformats-officedocument.presentationml.tags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289" r:id="rId2"/>
    <p:sldId id="284" r:id="rId3"/>
    <p:sldId id="285" r:id="rId4"/>
    <p:sldId id="286" r:id="rId5"/>
    <p:sldId id="287" r:id="rId6"/>
    <p:sldId id="256" r:id="rId7"/>
    <p:sldId id="257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58" r:id="rId18"/>
    <p:sldId id="268" r:id="rId19"/>
    <p:sldId id="269" r:id="rId20"/>
    <p:sldId id="270" r:id="rId21"/>
    <p:sldId id="271" r:id="rId22"/>
    <p:sldId id="272" r:id="rId23"/>
    <p:sldId id="274" r:id="rId24"/>
    <p:sldId id="273" r:id="rId25"/>
    <p:sldId id="277" r:id="rId26"/>
    <p:sldId id="275" r:id="rId27"/>
    <p:sldId id="276" r:id="rId28"/>
    <p:sldId id="279" r:id="rId29"/>
    <p:sldId id="280" r:id="rId30"/>
    <p:sldId id="281" r:id="rId31"/>
    <p:sldId id="282" r:id="rId32"/>
    <p:sldId id="283" r:id="rId3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2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F0542AF-A41D-4C4E-9BF2-0F746846F3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/>
            </a:lvl1pPr>
          </a:lstStyle>
          <a:p>
            <a:endParaRPr lang="pt-BR" altLang="pt-B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085B0C0-DA8C-43EE-A730-AAD9DC16CB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/>
            </a:lvl1pPr>
          </a:lstStyle>
          <a:p>
            <a:endParaRPr lang="pt-BR" alt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50D4EEC-6F99-4850-9948-D972EFE76C3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3862C79-2482-4D27-A01F-1F9B041EC9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2931F4F-41BF-4185-B5FD-A594CDC2BE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/>
            </a:lvl1pPr>
          </a:lstStyle>
          <a:p>
            <a:endParaRPr lang="pt-BR" altLang="pt-BR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2A203B41-295B-44BE-9C79-F2BEF96AB4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/>
            </a:lvl1pPr>
          </a:lstStyle>
          <a:p>
            <a:fld id="{B16E3C2B-C6AC-454B-90AB-451C2527BA5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BE4D6F-F9DF-4113-AB3C-FB648916E0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27311C-403D-4A9F-816C-A25061490FD3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34C664C2-7065-4BEB-BBE3-5EA00E1F41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9B5B59C-090E-4F35-91CC-7EDD57A8A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7A2F33-C2AA-43C9-A2E7-57639B95B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A80183-DD74-4CEF-B441-B43E642DAE6A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BDC42CF9-7F41-4C1E-AB97-343FAAD1E9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6B72156-4800-4342-8709-8CCB05F5A6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F0DD99-7DB2-4DBA-8B05-AEE30902DE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DD24E-343F-463E-9F11-568EEF0E8B94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46DFE60C-B878-40E8-99C2-6907C94B52F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AC2ACBB-26F5-4191-B4A6-9B4472F08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D42D7D-CCF9-473F-B176-A1E7B71EEE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C636E-F9A3-47B7-9B96-F6867D715531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DE76727-EB05-4AB2-A713-5EF911E246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26C9F14-7405-479D-A2DF-190DEA3F1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84F7CB-73C1-420E-AA9E-3888F5C68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0726B4-7F8E-4425-8E81-1093D8715827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26EF2D7F-950C-47BC-9F28-AF60F864B2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36C82DE-0973-4644-AF34-0C7B5B84F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5BEDF0-053D-4EDF-BCD6-6FA44D64C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9861F-F302-46E5-8E0A-4A623DF3E43D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30A676D4-B194-4DF5-AB55-14B633BB8A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BBA4C58-18EA-4D2D-AC8C-C38F68F72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D8DBB6-B931-43B6-9722-29FA0A86AC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F1FF7D-3F28-4406-BDCF-EC60023FD298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F1C4AC43-52C3-4A80-97AB-F47161214D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17A66AA-520C-4CF6-80C9-E14E1DC72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79CCAC-7CE1-4E0A-B327-ACAD4A201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3E815-3B11-4207-9550-1134876ADFB4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51D81DA5-BDA7-4120-BCED-4959609C3AA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FCF4B88-E0FC-48D1-B1EF-F4247081B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35EE98-5F38-4723-B0AD-791EDB65E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8857B-B125-45CC-A2AC-9B8668EBCAA0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B425FA0-E9A6-4B0F-AE0E-EEEABA66C3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ECCAE30-B98B-41F7-8271-8016B1882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0E354C-7796-4EB9-8E80-A7B157DDEB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9253B2-1435-4A6B-9C4B-6062B1AA924C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0D7B899C-5E90-4853-8745-E24B7DEFD9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A545022-D0DE-47C8-9D39-128ECE81C0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451BBD-39A4-4C11-8B71-AA8E8F09B2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73DA9-D144-4180-99A4-EB6B69AA8138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CCF8DEB6-A3A5-4B5B-A157-3AE2F80085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817E492-C8DD-4F90-A97C-3258E9B55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B74B70-655F-4A60-A53D-9495533C3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089CF-41DC-447A-BD5D-DC09FEE8B080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AA8502EE-C47B-4531-93C5-7D7CB68A84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60F73F2-C4AC-4B53-8E03-5F4EA2983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44311C-FAAC-44FB-9760-F63474489D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5AB08-F0CE-49CE-8461-5F7CAF7DA67A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C0DCB632-2200-48EF-A343-154692B521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15DFF50-0523-453C-9424-101C1F6A1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1ED1DA-1821-4A37-97D2-75CF1F1A0D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82DC8-50D9-4C58-BB7D-89A8E9DB9F06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D3AA2B9B-15E5-456A-BE73-35B929F77A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5E038BC-3AD0-4A26-AF0A-8A34C0D15C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C4A6A4-B419-4FE7-8B76-226B80F44B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E78AC-A336-4B7C-87CE-33AB91A50AEE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8FF3017C-5874-4EB9-8B06-D29678773D1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6926A29-0F1F-4500-B0D2-DB29C3E0E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9523BF-3346-4CD8-B85C-F0B65AE6CB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E8A28-7B2D-4C8F-B225-9D7111449634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B95D7588-D784-44F9-909D-8F3328AA3AA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02B1AF8-2727-463C-9B7F-5A29E5180E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CAD8C0-E9AC-4C4E-A134-BD1CCBA02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A68A1-4D29-4FA7-9B3C-061A0AE89F06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5A96EE1E-064E-44A3-B941-8D8D23E569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7D6D6A7-CA4F-4D1E-801C-0EFB1E4BA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157AC4-B632-44FB-B849-21FC7DD7B7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177AF0-9565-4FBE-A920-0D8E0FC09B38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B21565F0-C14D-40B9-A8F3-8F875122AA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B873610-368B-423C-AF82-524FF0545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01AFB4-390E-4AD6-B2A5-B50C76940D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8B071-685B-4DD7-B021-6BF161DC4B70}" type="slidenum">
              <a:rPr lang="pt-BR" altLang="pt-BR"/>
              <a:pPr/>
              <a:t>26</a:t>
            </a:fld>
            <a:endParaRPr lang="pt-BR" altLang="pt-BR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B49DC7C7-0786-4AC4-968F-6EE3F01CB3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9C4F0F5-C274-4A8C-B0B1-12FEECC8C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0DCABE-1307-475B-A806-55672BB07C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03B63-A6E4-4B6D-BCBA-53CBD5E7BCAA}" type="slidenum">
              <a:rPr lang="pt-BR" altLang="pt-BR"/>
              <a:pPr/>
              <a:t>27</a:t>
            </a:fld>
            <a:endParaRPr lang="pt-BR" altLang="pt-BR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073CC71E-D042-4288-B3AF-104BF5692E7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42DA11BB-7E17-4F97-B310-DBA755515B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3A62C4-9246-4D4A-884F-754150CD3B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2BFD18-45C4-4908-824D-64AD45A8D289}" type="slidenum">
              <a:rPr lang="pt-BR" altLang="pt-BR"/>
              <a:pPr/>
              <a:t>28</a:t>
            </a:fld>
            <a:endParaRPr lang="pt-BR" altLang="pt-BR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8CEF9EF8-496C-48DE-A0B6-30FE395CC5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5EAA5A8-4A54-4222-967F-9927E8221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476404-094D-4D9C-A17C-2F06F93FDF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EFD0C-549F-46E4-9A02-9E7302C394F3}" type="slidenum">
              <a:rPr lang="pt-BR" altLang="pt-BR"/>
              <a:pPr/>
              <a:t>29</a:t>
            </a:fld>
            <a:endParaRPr lang="pt-BR" altLang="pt-BR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3772B878-2A20-4771-AAE3-B87501167C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ED73051D-97CA-44A7-8528-10656A58A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52D161-299F-41A4-8DAA-D487AE571C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A829C-3027-491A-A77C-7BC3075288D7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78F9A520-0CEB-4D35-ADD8-A2FA9144E7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603BEAB-9906-4880-AFAD-83526317AE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1C7E11-51B5-4E1D-9F94-91AAE4BE16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599417-8F3F-4167-8D30-139FDFFF7D43}" type="slidenum">
              <a:rPr lang="pt-BR" altLang="pt-BR"/>
              <a:pPr/>
              <a:t>30</a:t>
            </a:fld>
            <a:endParaRPr lang="pt-BR" altLang="pt-BR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5F7E3EF3-2AA6-45F8-9405-FE2608D633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7E86B7AF-A747-4E17-9E03-624616EB4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D8320B-CE30-4016-8065-8A67BEF8E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9969D6-8B66-48C6-9CB7-0BEDC3C6A8CD}" type="slidenum">
              <a:rPr lang="pt-BR" altLang="pt-BR"/>
              <a:pPr/>
              <a:t>31</a:t>
            </a:fld>
            <a:endParaRPr lang="pt-BR" altLang="pt-BR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47DE973F-B637-4D50-B543-EE6D595CC1B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F8A7AE6A-D5C7-4D96-8794-4A473E188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57D243-3531-46D4-A619-F034744FEC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22B00-4FD6-4FA3-9094-AF331EFF4F1B}" type="slidenum">
              <a:rPr lang="pt-BR" altLang="pt-BR"/>
              <a:pPr/>
              <a:t>32</a:t>
            </a:fld>
            <a:endParaRPr lang="pt-BR" altLang="pt-BR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F23D036D-CF36-4794-B50F-F49784FBBC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4D900C66-AB99-4739-8F72-AC9AA974F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66E56A-E982-43BD-BE4B-4461D9FF2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45781-A582-4086-9266-D2544BE96418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A905784-A9F3-4E93-B0B5-0EE3720C23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78EDB72-6F6B-4FF7-BA84-440C79596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D0B3B3-BBB1-4EF0-8689-93DD4A6464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C25FF3-B9F8-4CF4-B02F-3752D7D0FA5B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E3E2246-B806-4744-82E1-A49FE9DC65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E135BB1-9857-4C3A-AA62-ED8D6A34F7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D3B7A9-3BC4-4FC5-B388-1E9A8C14C3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52246-B4B6-48A9-9792-C760683BBACF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C7D6338-7339-4C80-8BC8-31D3B18282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3EFAC5-820C-4C35-BAF0-69D7FA077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DEE264-770D-4C8B-924C-2779F57546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9FE63-EFDE-46E2-9FBF-6A55488F46CB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9303A89B-22CC-4F22-9549-F3DE7DDC36A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D108039-5D0A-4187-BE0F-E630FDBB07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43A7A6-7064-456B-9E7F-2707AA471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70474F-BADB-47BC-830F-4D4FEEF8F4F8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DFDBF048-3A9A-498F-8C90-4BDDCAFB05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59F15CC-B439-4315-9C1A-64C46E24C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875B2F-05BB-438B-85AD-929B32D803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0FED7-0F68-4434-94DB-0D2B05F45F1A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A6A39516-2A11-40BC-8E93-9714E8F403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69E7B66-B36B-4DDD-8D94-C6A8BDD79B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PT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F561D-ED6B-40E2-9996-0123025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072F39-8747-491A-8D9E-40F8A1E8C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AFA273-CA4E-499D-AB5F-81CB3CFAA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FB8A67-4F97-4BE9-8008-9CA6E11D4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4F92C9-2AFC-46A1-8EEC-21261170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839D8-6A6B-4BD7-9982-89E297F44F8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75395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F944B-FE23-4F49-900B-4C58D60A5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D45A0B-A21D-44EF-9FB0-C05C0ED9B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9D24FA-0CD0-4B43-B961-BC660E09A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0662B5-B0E1-4B13-81E2-5F5EA0603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374705-3A7B-4814-A0D8-4054D797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CCB3E-A8C3-4AB6-B9E4-D970FE3B9E7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49334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13D6DB8-5CD1-43AD-98F4-31E0391E43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7EC3570-978E-42ED-A077-65A768880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19725F-0A5C-4A9F-8775-F058B567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9CE76A-A9EB-478B-8228-7F00C81EB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87B2F4-C274-46AB-AF32-ADC1B8676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9C658-19FB-4BA6-AABB-725BA54F817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744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6760C-26F4-4B0F-8E64-C808F61C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0AC2EE-D946-4F3D-885F-D877C6FD6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9B736A-3287-466D-BF6D-847578E8E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FC363E-5CDB-4F5B-835B-D798747F1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3A93CF-A523-4A90-8D5D-38802BE3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56776-6025-4010-B8A4-5E197276979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76494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676690-1ADF-463F-A255-74299506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557E76-2DC1-4D90-9B42-FA975F3D7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1B2C17-0F59-47FB-AAE4-C7D16F4EE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2832D7-CEC8-4DBA-8772-5C703139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BEFF14-69AA-4CFE-8746-BB471400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14723-2F26-434F-ABE3-773E870E76F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5275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8AA54-F118-47D9-A8B5-E3CF7292A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7C9B35-A04B-4D93-83BE-998791676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63C74C3-F7BF-46AD-BCAB-042ED89A5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DC044A-44B2-4061-94C4-1BC464C9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D31112E-BA37-4068-9A6E-4F177C904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C8FCD1E-C776-4BA2-B41D-15D2C336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EDA79-96EC-4178-AA89-AD49E6F589C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7958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7DCE69-8228-4EC2-BB7E-6EB52D36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9EA47E7-51D7-4A65-88D7-01D24EA70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C9A2EE0-25A4-4E05-B51F-A600D3E98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972B1AD-1A68-4DBF-B994-0766396F9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DECA992-2D33-47EF-A040-4F6536287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41C6F03-A5CA-4667-BD52-F9B36EDA7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510815F-F178-4620-BDEA-2AA9A00CA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E05DC07-86A0-44F9-8008-B4C857DE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9754B-C653-481A-B9E8-CC579D05F65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3608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7A619-2CAA-4943-AA8C-B33558BF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A8C7ED0-0E63-4E2D-8C18-6B85E9F8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710D269-2BD8-4BDB-A6FE-01B2C96A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69C6495-6331-4BD3-BAA8-74F66AD1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820A-E269-4029-BF2C-F40117ADD27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7027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11D127D-21CA-4F77-AA82-7FC843774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E86F4FA-EC5B-4399-97D6-22ED09CF2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50A2639-63D2-4FD4-9627-353B9A18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614D7-A827-4188-B3CB-CE71A513814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3210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A8376A-30F8-45D8-B292-D7F59422F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BE0ABE-478C-4545-AA94-2E58BEE0D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E82473B-4879-406B-9581-2C9BA6A68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2029385-2DC7-4B8A-8266-1A49022BF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05F235-F69B-42B5-9889-21F8EF271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DDADA1-7ED9-42AA-BD22-48C96031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66DAD-3DDF-4705-9476-A3C9C88CA9D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6574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E626C-4A96-49B2-B6C6-58003382B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5DEC266-E76C-4F96-9EE3-64D626185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E389E64-564D-452D-990A-532E80106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E361B6-7431-4442-A4FA-809117C1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DC454A-7EA2-4C40-BE88-D2260762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2816998-238D-4514-8B53-97AAB8BE6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DF117-5973-484E-A61A-8D314964E48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1557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0B490D58-119A-45EE-8299-FD58C512A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A696B06F-A09F-42B7-84DD-9870BBEF8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AAD60E8F-E443-4457-8ECD-DDA31CE073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pt-BR"/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D4626F57-477F-4BD1-A440-CF62D6261B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pt-BR"/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5D8BC72F-CA25-4666-8FF2-B0142ADA0D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FF4E6D-1B0D-4225-9AC7-CDD26FA0E047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>
            <a:extLst>
              <a:ext uri="{FF2B5EF4-FFF2-40B4-BE49-F238E27FC236}">
                <a16:creationId xmlns:a16="http://schemas.microsoft.com/office/drawing/2014/main" id="{E002FF7F-D705-4C1D-9731-355582E786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468313" y="2501900"/>
            <a:ext cx="8229601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pt-BR" sz="7200" b="1">
                <a:solidFill>
                  <a:schemeClr val="bg1"/>
                </a:solidFill>
                <a:latin typeface="Comic Sans MS" panose="030F0702030302020204" pitchFamily="66" charset="0"/>
              </a:rPr>
              <a:t>A Bíblia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3D90DA9-5CF6-4F69-9809-F3F8036F5F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152400"/>
            <a:ext cx="7772400" cy="1143000"/>
          </a:xfrm>
          <a:noFill/>
          <a:ln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LIVROS POÉTICOS (5)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D96E100-4AF1-436F-A32E-EAF1BACD2A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1833563"/>
            <a:ext cx="6411913" cy="1524000"/>
          </a:xfrm>
          <a:noFill/>
          <a:ln/>
        </p:spPr>
        <p:txBody>
          <a:bodyPr lIns="92075" tIns="46038" rIns="92075" bIns="46038"/>
          <a:lstStyle/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Jó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Salmos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Provérbios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Eclesiastes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Cantares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1576A56-EEFC-4FFB-9630-359EDC57D72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107950" y="36513"/>
            <a:ext cx="8610600" cy="1447800"/>
          </a:xfrm>
          <a:noFill/>
          <a:ln/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PROFETAS MAIORES (5)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4E55D81-7328-469C-A76B-63D1DD0975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1892300"/>
            <a:ext cx="6400800" cy="1752600"/>
          </a:xfrm>
          <a:noFill/>
          <a:ln/>
          <a:effectLst>
            <a:outerShdw dist="56796" dir="1593903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Isaías</a:t>
            </a:r>
          </a:p>
          <a:p>
            <a:pPr lvl="1"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Jeremias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Lamentações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Ezequiel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Daniel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3799459-686E-4952-A082-FBE4CF31D1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468313" y="117475"/>
            <a:ext cx="9144001" cy="1295400"/>
          </a:xfrm>
          <a:noFill/>
          <a:ln/>
          <a:effectLst>
            <a:outerShdw dist="36201" dir="915307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PROFETAS MENORES (12)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46C65FC-D463-4B5A-873C-3118F099234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76400" y="2438400"/>
            <a:ext cx="6564313" cy="2286000"/>
          </a:xfrm>
          <a:noFill/>
          <a:ln/>
        </p:spPr>
        <p:txBody>
          <a:bodyPr lIns="92075" tIns="46038" rIns="92075" bIns="46038"/>
          <a:lstStyle/>
          <a:p>
            <a:pPr algn="l" eaLnBrk="0" hangingPunct="0"/>
            <a:endParaRPr lang="pt-BR" altLang="pt-BR" sz="3200"/>
          </a:p>
          <a:p>
            <a:pPr algn="l" eaLnBrk="0" hangingPunct="0"/>
            <a:endParaRPr lang="pt-BR" altLang="pt-BR" sz="3200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E22CCC00-A1BB-44FC-B397-6AE7DEEDE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1909763"/>
            <a:ext cx="6438900" cy="4111625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Oséias          Naum</a:t>
            </a:r>
          </a:p>
          <a:p>
            <a:pPr eaLnBrk="0" hangingPunct="0"/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Joel              Habacuque</a:t>
            </a:r>
          </a:p>
          <a:p>
            <a:pPr eaLnBrk="0" hangingPunct="0"/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Amós            Sofonias</a:t>
            </a:r>
          </a:p>
          <a:p>
            <a:pPr eaLnBrk="0" hangingPunct="0"/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Obadias        Ageu</a:t>
            </a:r>
          </a:p>
          <a:p>
            <a:pPr eaLnBrk="0" hangingPunct="0"/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Jonas            Zacarias</a:t>
            </a:r>
          </a:p>
          <a:p>
            <a:pPr eaLnBrk="0" hangingPunct="0"/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Miquéias       Malaquias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E62FDE5-DFA5-48DE-B9B2-39C81648E7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31750" y="269875"/>
            <a:ext cx="7772400" cy="1143000"/>
          </a:xfrm>
          <a:noFill/>
          <a:ln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EVANGELHOS (4)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BFD2DD7-8CA0-429A-B1FF-901114D15C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2324100"/>
            <a:ext cx="6400800" cy="1752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Mateus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Marcos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Lucas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João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5296F02F-0A2B-4B4F-AE35-48E09F8D13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620713"/>
            <a:ext cx="7772400" cy="1143000"/>
          </a:xfrm>
          <a:noFill/>
          <a:ln/>
          <a:effectLst>
            <a:outerShdw dist="36201" dir="915307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800" b="1">
                <a:solidFill>
                  <a:srgbClr val="FFFF66"/>
                </a:solidFill>
                <a:latin typeface="Comic Sans MS" panose="030F0702030302020204" pitchFamily="66" charset="0"/>
              </a:rPr>
              <a:t>LIVRO HISTÓRICO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BEC1B12-0EFB-4819-9DE1-7BCB04962A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3284538"/>
            <a:ext cx="6400800" cy="1752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5400" b="1">
                <a:solidFill>
                  <a:schemeClr val="bg1"/>
                </a:solidFill>
                <a:latin typeface="Comic Sans MS" panose="030F0702030302020204" pitchFamily="66" charset="0"/>
              </a:rPr>
              <a:t>Atos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6EFA256-EA27-41AD-B022-DAC81C9FF0A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36513" y="119063"/>
            <a:ext cx="9448801" cy="1006475"/>
          </a:xfrm>
          <a:noFill/>
          <a:ln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CARTAS ou EPÍSTOLAS (21)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F0DCC27-BFA1-41F2-8F12-863F2B91AC9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/>
        </p:spPr>
        <p:txBody>
          <a:bodyPr lIns="92075" tIns="46038" rIns="92075" bIns="46038"/>
          <a:lstStyle/>
          <a:p>
            <a:pPr lvl="2" eaLnBrk="0" hangingPunct="0"/>
            <a:endParaRPr lang="pt-BR" altLang="pt-BR" sz="2400"/>
          </a:p>
          <a:p>
            <a:pPr eaLnBrk="0" hangingPunct="0"/>
            <a:r>
              <a:rPr lang="pt-BR" altLang="pt-BR" sz="3200"/>
              <a:t>  </a:t>
            </a:r>
          </a:p>
          <a:p>
            <a:pPr eaLnBrk="0" hangingPunct="0"/>
            <a:endParaRPr lang="pt-BR" altLang="pt-BR" sz="3200"/>
          </a:p>
          <a:p>
            <a:pPr eaLnBrk="0" hangingPunct="0"/>
            <a:endParaRPr lang="pt-BR" altLang="pt-BR" sz="3200"/>
          </a:p>
          <a:p>
            <a:pPr eaLnBrk="0" hangingPunct="0"/>
            <a:endParaRPr lang="pt-BR" altLang="pt-BR" sz="3200"/>
          </a:p>
          <a:p>
            <a:pPr eaLnBrk="0" hangingPunct="0"/>
            <a:endParaRPr lang="pt-BR" altLang="pt-BR" sz="3200"/>
          </a:p>
          <a:p>
            <a:pPr eaLnBrk="0" hangingPunct="0"/>
            <a:r>
              <a:rPr lang="pt-BR" altLang="pt-BR" sz="3200"/>
              <a:t>      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FF66111-E29A-41E3-B92A-C308F48E7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330325"/>
            <a:ext cx="8610600" cy="4968875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Romanos                Tito</a:t>
            </a:r>
          </a:p>
          <a:p>
            <a:pPr eaLnBrk="0" hangingPunct="0"/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1,2 Coríntios           Filemom</a:t>
            </a:r>
          </a:p>
          <a:p>
            <a:pPr eaLnBrk="0" hangingPunct="0"/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Gálatas                 Hebreus</a:t>
            </a:r>
          </a:p>
          <a:p>
            <a:pPr eaLnBrk="0" hangingPunct="0"/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Efésios                 Tiago</a:t>
            </a:r>
          </a:p>
          <a:p>
            <a:pPr eaLnBrk="0" hangingPunct="0"/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Filipenses               1,2 Pedro</a:t>
            </a:r>
          </a:p>
          <a:p>
            <a:pPr eaLnBrk="0" hangingPunct="0"/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Colossenses             1,2,3 João</a:t>
            </a:r>
          </a:p>
          <a:p>
            <a:pPr eaLnBrk="0" hangingPunct="0"/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1,2 Tessalonicenses    Judas</a:t>
            </a:r>
          </a:p>
          <a:p>
            <a:pPr eaLnBrk="0" hangingPunct="0"/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1,2 Timóteo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6B32AE8-9C8B-4F4E-AB0E-C576B060CA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549275"/>
            <a:ext cx="7772400" cy="1143000"/>
          </a:xfrm>
          <a:noFill/>
          <a:ln/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800" b="1">
                <a:solidFill>
                  <a:srgbClr val="FFFF66"/>
                </a:solidFill>
                <a:latin typeface="Comic Sans MS" panose="030F0702030302020204" pitchFamily="66" charset="0"/>
              </a:rPr>
              <a:t>LIVRO PROFÉTICO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9DC55C5-A012-45C4-B519-2011A67B656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6400800" cy="1752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5400">
                <a:solidFill>
                  <a:schemeClr val="bg1"/>
                </a:solidFill>
                <a:latin typeface="Comic Sans MS" panose="030F0702030302020204" pitchFamily="66" charset="0"/>
              </a:rPr>
              <a:t>Apocalipse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025B5F36-A832-4CEC-8CC1-487AF4C4C9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2413" y="1747838"/>
            <a:ext cx="7848600" cy="1752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>
              <a:lnSpc>
                <a:spcPct val="80000"/>
              </a:lnSpc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A Bíblia foi traduzida para mais de 1500 idiomas e dialetos. 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João Ferreira de Almeida traduziu pela primeira vez para o português o Antigo e o Novo Testamentos.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>
            <a:extLst>
              <a:ext uri="{FF2B5EF4-FFF2-40B4-BE49-F238E27FC236}">
                <a16:creationId xmlns:a16="http://schemas.microsoft.com/office/drawing/2014/main" id="{833986C5-839C-44B9-BA61-9DC7AA9B78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39688" y="1196975"/>
            <a:ext cx="7924801" cy="16002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</a:pPr>
            <a:r>
              <a:rPr lang="pt-BR" altLang="pt-BR" sz="4800" b="1">
                <a:solidFill>
                  <a:schemeClr val="bg1"/>
                </a:solidFill>
                <a:latin typeface="Comic Sans MS" panose="030F0702030302020204" pitchFamily="66" charset="0"/>
              </a:rPr>
              <a:t>No ano de 1250 o cardeal Caro dividiu a Bíblia em capítulos, que foram divididos em versículos no ano de 1550, por Robert Stevens.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:a16="http://schemas.microsoft.com/office/drawing/2014/main" id="{5D3BF918-1F44-4A50-B693-E1A0372DF04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1700213"/>
            <a:ext cx="6769100" cy="19050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A Bíblia foi escrita num período que abrangeu mais de 1600 anos e é uma obra de 40 autores.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9557A2B-3CEB-4DD7-AD02-9E61687A35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762000"/>
            <a:ext cx="5546725" cy="19050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just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 </a:t>
            </a:r>
          </a:p>
          <a:p>
            <a:r>
              <a:rPr lang="pt-BR" altLang="pt-BR" sz="4400" b="1" u="sng">
                <a:solidFill>
                  <a:schemeClr val="bg1"/>
                </a:solidFill>
                <a:latin typeface="Comic Sans MS" panose="030F0702030302020204" pitchFamily="66" charset="0"/>
              </a:rPr>
              <a:t>Revelação</a:t>
            </a: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: é o ato divino pelo qual Deus revela aquilo que o homem não poderia descobrir por si próprio.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>
            <a:extLst>
              <a:ext uri="{FF2B5EF4-FFF2-40B4-BE49-F238E27FC236}">
                <a16:creationId xmlns:a16="http://schemas.microsoft.com/office/drawing/2014/main" id="{3FCD3D1D-DB3F-47A4-80AC-2CA6E3F535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3063" y="836613"/>
            <a:ext cx="7512050" cy="1752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>
              <a:lnSpc>
                <a:spcPct val="80000"/>
              </a:lnSpc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O Antigo Testamento foi escrito em hebraico, com exceção de algumas passagens em Esdras, Jeremias e Daniel que foram escritas em aramaico.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O Novo Testamento foi escrito em grego.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>
            <a:extLst>
              <a:ext uri="{FF2B5EF4-FFF2-40B4-BE49-F238E27FC236}">
                <a16:creationId xmlns:a16="http://schemas.microsoft.com/office/drawing/2014/main" id="{535BD837-BBD1-4AA3-BEB3-B8FA33C3B8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6063" y="776288"/>
            <a:ext cx="6702425" cy="50292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A </a:t>
            </a:r>
            <a:r>
              <a:rPr lang="pt-BR" altLang="pt-BR" sz="4000" b="1" i="1" u="sng">
                <a:solidFill>
                  <a:schemeClr val="bg1"/>
                </a:solidFill>
                <a:latin typeface="Comic Sans MS" panose="030F0702030302020204" pitchFamily="66" charset="0"/>
              </a:rPr>
              <a:t>Septuaginta </a:t>
            </a: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é uma tradução do hebraico para o grego, e tem este nome em homenagem a 70 intelectuais judeus que a prepararam. Este trabalho foi realizado em Alexandria, Egito,  no segundo ou terceiro século antes de Cristo.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>
            <a:extLst>
              <a:ext uri="{FF2B5EF4-FFF2-40B4-BE49-F238E27FC236}">
                <a16:creationId xmlns:a16="http://schemas.microsoft.com/office/drawing/2014/main" id="{9191F3E8-E560-4396-BC48-B7A80D3764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1747838"/>
            <a:ext cx="6400800" cy="1752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800" b="1">
                <a:solidFill>
                  <a:schemeClr val="bg1"/>
                </a:solidFill>
                <a:latin typeface="Comic Sans MS" panose="030F0702030302020204" pitchFamily="66" charset="0"/>
              </a:rPr>
              <a:t>A </a:t>
            </a:r>
            <a:r>
              <a:rPr lang="pt-BR" altLang="pt-BR" sz="4800" b="1" i="1" u="sng">
                <a:solidFill>
                  <a:schemeClr val="bg1"/>
                </a:solidFill>
                <a:latin typeface="Comic Sans MS" panose="030F0702030302020204" pitchFamily="66" charset="0"/>
              </a:rPr>
              <a:t>Vulgata</a:t>
            </a:r>
            <a:r>
              <a:rPr lang="pt-BR" altLang="pt-BR" sz="4800" b="1">
                <a:solidFill>
                  <a:schemeClr val="bg1"/>
                </a:solidFill>
                <a:latin typeface="Comic Sans MS" panose="030F0702030302020204" pitchFamily="66" charset="0"/>
              </a:rPr>
              <a:t> é a tradução da Bíblia para o latim.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699AFDB-34C8-49BF-B663-6F3CE4E608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269875"/>
            <a:ext cx="7772400" cy="1143000"/>
          </a:xfrm>
          <a:noFill/>
          <a:ln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LIVROS APÓCRIFOS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4AE55407-00C3-43A1-A0C1-8AC45156F7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1524000"/>
            <a:ext cx="7046913" cy="19812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O vocábulo </a:t>
            </a:r>
            <a:r>
              <a:rPr lang="pt-BR" altLang="pt-BR" sz="4400" b="1" i="1" u="sng">
                <a:solidFill>
                  <a:schemeClr val="bg1"/>
                </a:solidFill>
                <a:latin typeface="Comic Sans MS" panose="030F0702030302020204" pitchFamily="66" charset="0"/>
              </a:rPr>
              <a:t>apócrifo</a:t>
            </a:r>
            <a:r>
              <a:rPr lang="pt-BR" altLang="pt-BR" sz="4400" b="1" i="1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significa escondido ou secreto, e se aplica a uma série de livros surgidos no período entre o Antigo e o Novo Testamento.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E936295-76CC-4000-BF34-BC0D0F134A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341313"/>
            <a:ext cx="7772400" cy="1143000"/>
          </a:xfrm>
          <a:noFill/>
          <a:ln/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LIVROS APÓCRIFOS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1D343B06-A777-403F-A2C9-940CBA3784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1465263"/>
            <a:ext cx="7848600" cy="16764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eaLnBrk="0" hangingPunct="0"/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A Igreja Católica Romana, no Concílio de Trento, 1546, considerou canônicos onze desses livros, que aparecem nas edições católicas das Escrituras.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EACADC13-992E-44A7-BCCC-2F6E557E1B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-17463"/>
            <a:ext cx="7772400" cy="1143001"/>
          </a:xfrm>
          <a:noFill/>
          <a:ln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LIVROS APÓCRIFOS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A71D08D-8FE8-4734-9065-DF2EAC54A90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1316038"/>
            <a:ext cx="6400800" cy="1752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Tobias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Judite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1,2 Macabeus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Sabedoria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Baruque</a:t>
            </a:r>
          </a:p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Eclesiástico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F75EF961-CF9D-43C5-947A-20735237B7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304800"/>
            <a:ext cx="7772400" cy="1143000"/>
          </a:xfrm>
          <a:noFill/>
          <a:ln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LIVROS APÓCRIFOS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1799223-ADA1-49A9-944C-B39443707D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2133600"/>
            <a:ext cx="7127875" cy="19050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Estes livros possuem valor histórico e literário, mas não pertencem ao cânon pelos seguintes motivos: 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>
            <a:extLst>
              <a:ext uri="{FF2B5EF4-FFF2-40B4-BE49-F238E27FC236}">
                <a16:creationId xmlns:a16="http://schemas.microsoft.com/office/drawing/2014/main" id="{6022E8B3-EE35-45D8-A64C-2705303D16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76250"/>
            <a:ext cx="8763000" cy="9144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l" eaLnBrk="0" hangingPunct="0">
              <a:lnSpc>
                <a:spcPct val="70000"/>
              </a:lnSpc>
              <a:buFontTx/>
              <a:buChar char="•"/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Nunca foram citados por Jesus.</a:t>
            </a:r>
          </a:p>
          <a:p>
            <a:pPr algn="l" eaLnBrk="0" hangingPunct="0">
              <a:lnSpc>
                <a:spcPct val="70000"/>
              </a:lnSpc>
              <a:buFontTx/>
              <a:buChar char="•"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l" eaLnBrk="0" hangingPunct="0">
              <a:lnSpc>
                <a:spcPct val="70000"/>
              </a:lnSpc>
              <a:buFontTx/>
              <a:buChar char="•"/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Nunca foram citados pelos apóstolos.</a:t>
            </a:r>
          </a:p>
          <a:p>
            <a:pPr algn="l" eaLnBrk="0" hangingPunct="0">
              <a:lnSpc>
                <a:spcPct val="70000"/>
              </a:lnSpc>
              <a:buFontTx/>
              <a:buChar char="•"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l" eaLnBrk="0" hangingPunct="0">
              <a:lnSpc>
                <a:spcPct val="70000"/>
              </a:lnSpc>
              <a:buFontTx/>
              <a:buChar char="•"/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Os pais da igreja não os consideraram como inspirados.</a:t>
            </a:r>
          </a:p>
          <a:p>
            <a:pPr algn="l" eaLnBrk="0" hangingPunct="0">
              <a:lnSpc>
                <a:spcPct val="70000"/>
              </a:lnSpc>
              <a:buFontTx/>
              <a:buChar char="•"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l" eaLnBrk="0" hangingPunct="0">
              <a:lnSpc>
                <a:spcPct val="70000"/>
              </a:lnSpc>
              <a:buFontTx/>
              <a:buChar char="•"/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Não aparecem no cânon hebraico.</a:t>
            </a:r>
          </a:p>
          <a:p>
            <a:pPr algn="l" eaLnBrk="0" hangingPunct="0">
              <a:lnSpc>
                <a:spcPct val="70000"/>
              </a:lnSpc>
              <a:buFontTx/>
              <a:buChar char="•"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l" eaLnBrk="0" hangingPunct="0">
              <a:lnSpc>
                <a:spcPct val="70000"/>
              </a:lnSpc>
              <a:buFontTx/>
              <a:buChar char="•"/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Contradizem ensinamentos bíblicos.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69D99509-5746-42CC-A74D-17FB5C1430B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4925" y="765175"/>
            <a:ext cx="7772400" cy="1143000"/>
          </a:xfrm>
          <a:noFill/>
          <a:ln/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5400" b="1">
                <a:solidFill>
                  <a:srgbClr val="FFFF66"/>
                </a:solidFill>
                <a:latin typeface="Comic Sans MS" panose="030F0702030302020204" pitchFamily="66" charset="0"/>
              </a:rPr>
              <a:t>CÂNON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9A7EF41-96BF-492C-9C1B-E6482B2968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925" y="3644900"/>
            <a:ext cx="6400800" cy="1752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800" b="1">
                <a:solidFill>
                  <a:schemeClr val="bg1"/>
                </a:solidFill>
                <a:latin typeface="Comic Sans MS" panose="030F0702030302020204" pitchFamily="66" charset="0"/>
              </a:rPr>
              <a:t>Cânon: regra</a:t>
            </a:r>
          </a:p>
          <a:p>
            <a:pPr eaLnBrk="0" hangingPunct="0"/>
            <a:endParaRPr lang="pt-BR" altLang="pt-BR" sz="48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B379576C-86A4-4F0F-BCBE-9A1FC98B7A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53975"/>
            <a:ext cx="7772400" cy="1143000"/>
          </a:xfrm>
          <a:noFill/>
          <a:ln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800" b="1">
                <a:solidFill>
                  <a:srgbClr val="FFFF66"/>
                </a:solidFill>
                <a:latin typeface="Comic Sans MS" panose="030F0702030302020204" pitchFamily="66" charset="0"/>
              </a:rPr>
              <a:t>CÂNON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CC0D1FBC-2B22-477D-B58D-D8EB8E3831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3700" y="1376363"/>
            <a:ext cx="7273925" cy="3276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Canonicidade é determinada por Deus. Um livro não é inspirado porque os homens fizeram-no canônico; ele é canônico porque Deus o inspirou.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7DE0C25-3D7C-4C59-85C9-8EB3B06F414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331913" y="981075"/>
            <a:ext cx="9829801" cy="20574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 algn="l" eaLnBrk="0" hangingPunct="0">
              <a:buFontTx/>
              <a:buChar char="»"/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O </a:t>
            </a:r>
            <a:r>
              <a:rPr lang="pt-BR" altLang="pt-BR" sz="4000" b="1" u="sng">
                <a:solidFill>
                  <a:schemeClr val="bg1"/>
                </a:solidFill>
                <a:latin typeface="Comic Sans MS" panose="030F0702030302020204" pitchFamily="66" charset="0"/>
              </a:rPr>
              <a:t>propósito imediato</a:t>
            </a: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  da revelação é comunicação de informação. </a:t>
            </a:r>
          </a:p>
          <a:p>
            <a:pPr lvl="4" algn="l" eaLnBrk="0" hangingPunct="0">
              <a:buFontTx/>
              <a:buChar char="»"/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Revelação é sempre </a:t>
            </a:r>
            <a:r>
              <a:rPr lang="pt-BR" altLang="pt-BR" sz="4000" b="1" u="sng">
                <a:solidFill>
                  <a:schemeClr val="bg1"/>
                </a:solidFill>
                <a:latin typeface="Comic Sans MS" panose="030F0702030302020204" pitchFamily="66" charset="0"/>
              </a:rPr>
              <a:t>teocêntrica</a:t>
            </a: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  <a:p>
            <a:pPr lvl="4" algn="l" eaLnBrk="0" hangingPunct="0">
              <a:buFontTx/>
              <a:buChar char="»"/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 O </a:t>
            </a:r>
            <a:r>
              <a:rPr lang="pt-BR" altLang="pt-BR" sz="4000" b="1" u="sng">
                <a:solidFill>
                  <a:schemeClr val="bg1"/>
                </a:solidFill>
                <a:latin typeface="Comic Sans MS" panose="030F0702030302020204" pitchFamily="66" charset="0"/>
              </a:rPr>
              <a:t>propósito final</a:t>
            </a: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  é trazer o homem a um relacionamento com Deus.</a:t>
            </a: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FC20DF99-40D4-4242-9423-C63DEDEF8BB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9213" y="557213"/>
            <a:ext cx="8194675" cy="11430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800" b="1">
                <a:solidFill>
                  <a:schemeClr val="bg1"/>
                </a:solidFill>
                <a:latin typeface="Comic Sans MS" panose="030F0702030302020204" pitchFamily="66" charset="0"/>
              </a:rPr>
              <a:t>Duas posições:</a:t>
            </a:r>
          </a:p>
          <a:p>
            <a:pPr eaLnBrk="0" hangingPunct="0"/>
            <a:r>
              <a:rPr lang="pt-BR" altLang="pt-BR" sz="4800" b="1" u="sng">
                <a:solidFill>
                  <a:schemeClr val="bg1"/>
                </a:solidFill>
                <a:latin typeface="Comic Sans MS" panose="030F0702030302020204" pitchFamily="66" charset="0"/>
              </a:rPr>
              <a:t>Incorreta</a:t>
            </a:r>
            <a:r>
              <a:rPr lang="pt-BR" altLang="pt-BR" sz="4800" b="1">
                <a:solidFill>
                  <a:schemeClr val="bg1"/>
                </a:solidFill>
                <a:latin typeface="Comic Sans MS" panose="030F0702030302020204" pitchFamily="66" charset="0"/>
              </a:rPr>
              <a:t>. A autoridade das Escrituras é baseada na autoridade da Igreja.</a:t>
            </a:r>
          </a:p>
          <a:p>
            <a:pPr eaLnBrk="0" hangingPunct="0"/>
            <a:r>
              <a:rPr lang="pt-BR" altLang="pt-BR" sz="4800" b="1" u="sng">
                <a:solidFill>
                  <a:schemeClr val="bg1"/>
                </a:solidFill>
                <a:latin typeface="Comic Sans MS" panose="030F0702030302020204" pitchFamily="66" charset="0"/>
              </a:rPr>
              <a:t>Correta</a:t>
            </a:r>
            <a:r>
              <a:rPr lang="pt-BR" altLang="pt-BR" sz="4800" b="1">
                <a:solidFill>
                  <a:schemeClr val="bg1"/>
                </a:solidFill>
                <a:latin typeface="Comic Sans MS" panose="030F0702030302020204" pitchFamily="66" charset="0"/>
              </a:rPr>
              <a:t>. A autoridade da Igreja se encontra na autoridade das Escrituras.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CC828FE-FEE6-45BB-8625-4A90A9CA4D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-161925"/>
            <a:ext cx="7772400" cy="1143000"/>
          </a:xfrm>
          <a:noFill/>
          <a:ln/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000" b="1">
                <a:solidFill>
                  <a:srgbClr val="FFFF66"/>
                </a:solidFill>
                <a:latin typeface="Comic Sans MS" panose="030F0702030302020204" pitchFamily="66" charset="0"/>
              </a:rPr>
              <a:t>PRINCÍPIOS ENVOLVIDOS: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69E4B47-1493-439B-8AA8-B12165F08F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71438" y="1036638"/>
            <a:ext cx="9036051" cy="16002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>
              <a:buFontTx/>
              <a:buChar char="•"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Inspiração por Deus.</a:t>
            </a:r>
          </a:p>
          <a:p>
            <a:pPr eaLnBrk="0" hangingPunct="0">
              <a:buFontTx/>
              <a:buChar char="•"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Reconhecimento pelos homens de Deus.</a:t>
            </a:r>
          </a:p>
          <a:p>
            <a:pPr eaLnBrk="0" hangingPunct="0">
              <a:buFontTx/>
              <a:buChar char="•"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Aceitação inicial e final da Igreja Universal.</a:t>
            </a:r>
          </a:p>
          <a:p>
            <a:pPr eaLnBrk="0" hangingPunct="0">
              <a:buFontTx/>
              <a:buChar char="•"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Aceitação por parte da comunidade a quem o livro foi escrito.</a:t>
            </a:r>
          </a:p>
          <a:p>
            <a:pPr eaLnBrk="0" hangingPunct="0">
              <a:buFontTx/>
              <a:buChar char="•"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Colecionamento e a preservação pelo povo de Deus.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E451D6AD-9F21-40A2-AA47-9FB29B8D5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6513" y="125413"/>
            <a:ext cx="8229601" cy="1143000"/>
          </a:xfrm>
          <a:noFill/>
          <a:ln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r>
              <a:rPr lang="pt-BR" altLang="pt-BR" sz="4800" b="1">
                <a:solidFill>
                  <a:srgbClr val="FF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BÍBLIA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BC2DA6E-51E7-41D9-95F9-61EB788E4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812925"/>
            <a:ext cx="7620000" cy="3776663"/>
          </a:xfrm>
          <a:prstGeom prst="rect">
            <a:avLst/>
          </a:prstGeom>
          <a:noFill/>
          <a:ln>
            <a:noFill/>
          </a:ln>
          <a:effectLst>
            <a:outerShdw dist="68392" dir="1308085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II PEDRO 1:21</a:t>
            </a:r>
          </a:p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II TiMÓTEO 3:16</a:t>
            </a:r>
          </a:p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JOÃO 5:39</a:t>
            </a:r>
          </a:p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JOÃO 17:17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2829362-09E2-42E5-95FE-DFEE5DD646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371600" y="333375"/>
            <a:ext cx="8175625" cy="2819400"/>
          </a:xfrm>
          <a:noFill/>
          <a:ln/>
          <a:effectLst>
            <a:outerShdw dist="68392" dir="1308085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 eaLnBrk="0" hangingPunct="0"/>
            <a:r>
              <a:rPr lang="pt-BR" altLang="pt-BR" sz="4400" b="1" u="sng">
                <a:solidFill>
                  <a:schemeClr val="bg1"/>
                </a:solidFill>
                <a:latin typeface="Comic Sans MS" panose="030F0702030302020204" pitchFamily="66" charset="0"/>
              </a:rPr>
              <a:t>Inspiração</a:t>
            </a: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: significa literalmente “o Espírito em”. </a:t>
            </a:r>
          </a:p>
          <a:p>
            <a:pPr lvl="4"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É o ato divino, ou fenômeno, pelo qual Deus habilita o profeta a comunicar de forma confiável o que lhe foi revelado.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49AF9D6-24A2-4DBD-B85E-FCD411838E0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476375" y="1195388"/>
            <a:ext cx="8280400" cy="3889375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 eaLnBrk="0" hangingPunct="0"/>
            <a:r>
              <a:rPr lang="pt-BR" altLang="pt-BR" sz="4400" b="1" u="sng">
                <a:solidFill>
                  <a:schemeClr val="bg1"/>
                </a:solidFill>
                <a:latin typeface="Comic Sans MS" panose="030F0702030302020204" pitchFamily="66" charset="0"/>
              </a:rPr>
              <a:t>Iluminação: </a:t>
            </a:r>
            <a:r>
              <a:rPr lang="pt-BR" altLang="pt-BR" sz="4400" u="sng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é o ato divino pelo qual Deus habilita qualquer pessoa a entender a mensagem profética.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995D007-6C16-46DD-B13F-AB4FBA7BC2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404813"/>
            <a:ext cx="7772400" cy="1143000"/>
          </a:xfrm>
          <a:noFill/>
          <a:ln/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400" b="1">
                <a:solidFill>
                  <a:srgbClr val="FFFF66"/>
                </a:solidFill>
                <a:latin typeface="Comic Sans MS" panose="030F0702030302020204" pitchFamily="66" charset="0"/>
              </a:rPr>
              <a:t>A BÍBLIA 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8B08C8F-BE62-4E0B-8293-CF80EDF095E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404938" y="2212975"/>
            <a:ext cx="7561263" cy="387985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A palavra Bíblia vem do grego, através do latim, e significa: </a:t>
            </a:r>
            <a:r>
              <a:rPr lang="pt-BR" altLang="pt-BR" sz="4400" b="1" i="1" u="sng">
                <a:solidFill>
                  <a:schemeClr val="bg1"/>
                </a:solidFill>
                <a:latin typeface="Comic Sans MS" panose="030F0702030302020204" pitchFamily="66" charset="0"/>
              </a:rPr>
              <a:t>livros.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7A9CBF78-EA2C-41DC-B1BB-DFD2725799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628775"/>
            <a:ext cx="5399087" cy="12954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A Bíblia é uma coleção de 66 livros:39 no Antigo Testamento e 27 no Novo.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BF1929B-AFD8-4F63-8E6A-2209713E12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950" y="0"/>
            <a:ext cx="7772400" cy="1143000"/>
          </a:xfrm>
          <a:noFill/>
          <a:ln/>
          <a:effectLst>
            <a:outerShdw dist="13470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5400" b="1">
                <a:solidFill>
                  <a:srgbClr val="FFFF66"/>
                </a:solidFill>
                <a:latin typeface="Comic Sans MS" panose="030F0702030302020204" pitchFamily="66" charset="0"/>
              </a:rPr>
              <a:t>PENTATEUCO (5)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510E012-2A47-4928-95AA-CEAACF76E8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371600"/>
            <a:ext cx="6564313" cy="21336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/>
            <a:r>
              <a:rPr lang="pt-BR" altLang="pt-BR" sz="5400">
                <a:solidFill>
                  <a:schemeClr val="bg1"/>
                </a:solidFill>
                <a:latin typeface="Comic Sans MS" panose="030F0702030302020204" pitchFamily="66" charset="0"/>
              </a:rPr>
              <a:t>Gênesis</a:t>
            </a:r>
          </a:p>
          <a:p>
            <a:pPr eaLnBrk="0" hangingPunct="0"/>
            <a:r>
              <a:rPr lang="pt-BR" altLang="pt-BR" sz="5400">
                <a:solidFill>
                  <a:schemeClr val="bg1"/>
                </a:solidFill>
                <a:latin typeface="Comic Sans MS" panose="030F0702030302020204" pitchFamily="66" charset="0"/>
              </a:rPr>
              <a:t>Êxodo</a:t>
            </a:r>
          </a:p>
          <a:p>
            <a:pPr eaLnBrk="0" hangingPunct="0"/>
            <a:r>
              <a:rPr lang="pt-BR" altLang="pt-BR" sz="5400">
                <a:solidFill>
                  <a:schemeClr val="bg1"/>
                </a:solidFill>
                <a:latin typeface="Comic Sans MS" panose="030F0702030302020204" pitchFamily="66" charset="0"/>
              </a:rPr>
              <a:t>Levítico</a:t>
            </a:r>
          </a:p>
          <a:p>
            <a:pPr eaLnBrk="0" hangingPunct="0"/>
            <a:r>
              <a:rPr lang="pt-BR" altLang="pt-BR" sz="5400">
                <a:solidFill>
                  <a:schemeClr val="bg1"/>
                </a:solidFill>
                <a:latin typeface="Comic Sans MS" panose="030F0702030302020204" pitchFamily="66" charset="0"/>
              </a:rPr>
              <a:t>Números</a:t>
            </a:r>
          </a:p>
          <a:p>
            <a:pPr eaLnBrk="0" hangingPunct="0"/>
            <a:r>
              <a:rPr lang="pt-BR" altLang="pt-BR" sz="5400">
                <a:solidFill>
                  <a:schemeClr val="bg1"/>
                </a:solidFill>
                <a:latin typeface="Comic Sans MS" panose="030F0702030302020204" pitchFamily="66" charset="0"/>
              </a:rPr>
              <a:t>Deuteronômio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A895687-25F8-4B6C-AE11-9E570E6328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2713" y="125413"/>
            <a:ext cx="7772400" cy="1143000"/>
          </a:xfrm>
          <a:noFill/>
          <a:ln/>
          <a:effectLst>
            <a:outerShdw dist="13470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eaLnBrk="0" hangingPunct="0"/>
            <a:r>
              <a:rPr lang="pt-BR" altLang="pt-BR" sz="4000" b="1">
                <a:solidFill>
                  <a:srgbClr val="FFFF66"/>
                </a:solidFill>
                <a:latin typeface="Comic Sans MS" panose="030F0702030302020204" pitchFamily="66" charset="0"/>
              </a:rPr>
              <a:t>LIVROS HISTÓRICOS (12)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76F0EF0-504C-48FE-9B3C-00F979569D5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1196975"/>
            <a:ext cx="6564312" cy="25908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Josué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Juízes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Rute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1,2 Samuel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1,2 Reis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1,2 Crônicas 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Esdras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Neemias</a:t>
            </a:r>
          </a:p>
          <a:p>
            <a:pPr eaLnBrk="0" hangingPunct="0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Ester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Pwrpanel.p3d 0"/>
  <p:tag name="POWER3D OPTIONS" val="Fast "/>
  <p:tag name="POWER3D SOUND" val="Power Panel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place.p3d 7"/>
  <p:tag name="POWER3D OPTIONS" val="Fast "/>
  <p:tag name="POWER3D SOUND" val="Fall In Plac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penup.p3d 4"/>
  <p:tag name="POWER3D OPTIONS" val="Fast "/>
  <p:tag name="POWER3D SOUND" val="Open Up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Pwrpanel.p3d 3"/>
  <p:tag name="POWER3D OPTIONS" val="Fast "/>
  <p:tag name="POWER3D SOUND" val="Power Panel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RasTiles.p3d 2"/>
  <p:tag name="POWER3D OPTIONS" val="Fast "/>
  <p:tag name="POWER3D SOUND" val="Reassembling Tile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3"/>
  <p:tag name="POWER3D OPTIONS" val="Fast "/>
  <p:tag name="POWER3D SOUND" val="Shut Up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pring.p3d 6"/>
  <p:tag name="POWER3D OPTIONS" val="Fast "/>
  <p:tag name="POWER3D SOUND" val="Spring Awa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circles.p3d 1"/>
  <p:tag name="POWER3D OPTIONS" val="Fast "/>
  <p:tag name="POWER3D SOUND" val="Twirling Circl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Panels.p3d 5"/>
  <p:tag name="POWER3D OPTIONS" val="Fast "/>
  <p:tag name="POWER3D SOUND" val="Counterrotating Panel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squares.p3d 0"/>
  <p:tag name="POWER3D OPTIONS" val="Fast "/>
  <p:tag name="POWER3D SOUND" val="Twirling Squar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doors.p3d 5"/>
  <p:tag name="POWER3D OPTIONS" val="Fast "/>
  <p:tag name="POWER3D SOUND" val="Creaking Door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RasTiles.p3d 2"/>
  <p:tag name="POWER3D OPTIONS" val="Fast "/>
  <p:tag name="POWER3D SOUND" val="Reassembling Til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Panels.p3d 0"/>
  <p:tag name="POWER3D OPTIONS" val="Fast "/>
  <p:tag name="POWER3D SOUND" val="Counterrotating Panel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iamond.p3d 4"/>
  <p:tag name="POWER3D OPTIONS" val="Fast "/>
  <p:tag name="POWER3D SOUND" val="Twirling Diamon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lout.p3d 2"/>
  <p:tag name="POWER3D OPTIONS" val="Fast "/>
  <p:tag name="POWER3D SOUND" val="Fall Ou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place.p3d 6"/>
  <p:tag name="POWER3D OPTIONS" val="Fast "/>
  <p:tag name="POWER3D SOUND" val="Fall In Plac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penup.p3d 5"/>
  <p:tag name="POWER3D OPTIONS" val="Fast "/>
  <p:tag name="POWER3D SOUND" val="Open Up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Pwrpanel.p3d 3"/>
  <p:tag name="POWER3D OPTIONS" val="Fast "/>
  <p:tag name="POWER3D SOUND" val="Power Panel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RasTiles.p3d 1"/>
  <p:tag name="POWER3D OPTIONS" val="Fast "/>
  <p:tag name="POWER3D SOUND" val="Reassembling Tiles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2"/>
  <p:tag name="POWER3D OPTIONS" val="Fast "/>
  <p:tag name="POWER3D SOUND" val="Shut Up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pring.p3d 4"/>
  <p:tag name="POWER3D OPTIONS" val="Fast "/>
  <p:tag name="POWER3D SOUND" val="Spring Away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circles.p3d 3"/>
  <p:tag name="POWER3D OPTIONS" val="Fast "/>
  <p:tag name="POWER3D SOUND" val="Twirling Circl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2"/>
  <p:tag name="POWER3D OPTIONS" val="Fast "/>
  <p:tag name="POWER3D SOUND" val="Shut Up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squares.p3d 0"/>
  <p:tag name="POWER3D OPTIONS" val="Fast "/>
  <p:tag name="POWER3D SOUND" val="Twirling Squar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doors.p3d 2"/>
  <p:tag name="POWER3D OPTIONS" val="Fast "/>
  <p:tag name="POWER3D SOUND" val="Creaking Door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Panels.p3d 2"/>
  <p:tag name="POWER3D OPTIONS" val="Fast "/>
  <p:tag name="POWER3D SOUND" val="Counterrotating Panel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pring.p3d 7"/>
  <p:tag name="POWER3D OPTIONS" val="Fast "/>
  <p:tag name="POWER3D SOUND" val="Spring Awa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circles.p3d 0"/>
  <p:tag name="POWER3D OPTIONS" val="Fast "/>
  <p:tag name="POWER3D SOUND" val="Twirling Circl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squares.p3d 1"/>
  <p:tag name="POWER3D OPTIONS" val="Fast "/>
  <p:tag name="POWER3D SOUND" val="Twirling Square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doors.p3d 1"/>
  <p:tag name="POWER3D OPTIONS" val="Fast "/>
  <p:tag name="POWER3D SOUND" val="Creaking Door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iamond.p3d 1"/>
  <p:tag name="POWER3D OPTIONS" val="Fast "/>
  <p:tag name="POWER3D SOUND" val="Twirling Diamon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lout.p3d 0"/>
  <p:tag name="POWER3D OPTIONS" val="Fast "/>
  <p:tag name="POWER3D SOUND" val="Fall Out"/>
</p:tagLst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</TotalTime>
  <Words>672</Words>
  <Application>Microsoft Office PowerPoint</Application>
  <PresentationFormat>Apresentação na tela (4:3)</PresentationFormat>
  <Paragraphs>153</Paragraphs>
  <Slides>32</Slides>
  <Notes>32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6" baseType="lpstr">
      <vt:lpstr>Times New Roman</vt:lpstr>
      <vt:lpstr>Arial</vt:lpstr>
      <vt:lpstr>Comic Sans MS</vt:lpstr>
      <vt:lpstr>Design padrão</vt:lpstr>
      <vt:lpstr>A Bíblia</vt:lpstr>
      <vt:lpstr>Apresentação do PowerPoint</vt:lpstr>
      <vt:lpstr>Apresentação do PowerPoint</vt:lpstr>
      <vt:lpstr>Apresentação do PowerPoint</vt:lpstr>
      <vt:lpstr>Apresentação do PowerPoint</vt:lpstr>
      <vt:lpstr>A BÍBLIA  </vt:lpstr>
      <vt:lpstr>Apresentação do PowerPoint</vt:lpstr>
      <vt:lpstr>PENTATEUCO (5)</vt:lpstr>
      <vt:lpstr>LIVROS HISTÓRICOS (12)</vt:lpstr>
      <vt:lpstr>LIVROS POÉTICOS (5)</vt:lpstr>
      <vt:lpstr>PROFETAS MAIORES (5)</vt:lpstr>
      <vt:lpstr>PROFETAS MENORES (12)</vt:lpstr>
      <vt:lpstr>EVANGELHOS (4)</vt:lpstr>
      <vt:lpstr>LIVRO HISTÓRICO</vt:lpstr>
      <vt:lpstr>CARTAS ou EPÍSTOLAS (21)</vt:lpstr>
      <vt:lpstr>LIVRO PROFÉTICO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LIVROS APÓCRIFOS</vt:lpstr>
      <vt:lpstr>LIVROS APÓCRIFOS</vt:lpstr>
      <vt:lpstr>LIVROS APÓCRIFOS</vt:lpstr>
      <vt:lpstr>LIVROS APÓCRIFOS</vt:lpstr>
      <vt:lpstr>Apresentação do PowerPoint</vt:lpstr>
      <vt:lpstr>CÂNON</vt:lpstr>
      <vt:lpstr>CÂNON</vt:lpstr>
      <vt:lpstr>Apresentação do PowerPoint</vt:lpstr>
      <vt:lpstr>PRINCÍPIOS ENVOLVIDOS:</vt:lpstr>
      <vt:lpstr>A BÍBLIA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BÍBLIA  </dc:title>
  <dc:subject>PROFECIAS PARA O TEMPO DO FIM</dc:subject>
  <dc:creator>4TONS - Pr. Marcelo Augusto de Carvalho; Toshiba Preferred User</dc:creator>
  <cp:keywords>www.4tons.com.br</cp:keywords>
  <dc:description>COMÉRCIO PROIBIDO. USO PESSOAL</dc:description>
  <cp:lastModifiedBy>UCB - Marcelo Augusto de Carvalho</cp:lastModifiedBy>
  <cp:revision>16</cp:revision>
  <dcterms:created xsi:type="dcterms:W3CDTF">1995-05-28T16:29:18Z</dcterms:created>
  <dcterms:modified xsi:type="dcterms:W3CDTF">2021-01-08T07:27:08Z</dcterms:modified>
  <cp:category>EVANGELISMO</cp:category>
</cp:coreProperties>
</file>