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8" r:id="rId2"/>
    <p:sldId id="260" r:id="rId3"/>
    <p:sldId id="262" r:id="rId4"/>
    <p:sldId id="263" r:id="rId5"/>
    <p:sldId id="264" r:id="rId6"/>
    <p:sldId id="259" r:id="rId7"/>
    <p:sldId id="257" r:id="rId8"/>
    <p:sldId id="266" r:id="rId9"/>
    <p:sldId id="267" r:id="rId10"/>
    <p:sldId id="269" r:id="rId11"/>
    <p:sldId id="309" r:id="rId12"/>
    <p:sldId id="270" r:id="rId13"/>
    <p:sldId id="265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11" r:id="rId22"/>
    <p:sldId id="312" r:id="rId23"/>
    <p:sldId id="316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05" r:id="rId54"/>
    <p:sldId id="349" r:id="rId55"/>
    <p:sldId id="350" r:id="rId56"/>
    <p:sldId id="351" r:id="rId57"/>
    <p:sldId id="352" r:id="rId58"/>
    <p:sldId id="353" r:id="rId59"/>
    <p:sldId id="308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06" r:id="rId6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59" autoAdjust="0"/>
    <p:restoredTop sz="90895" autoAdjust="0"/>
  </p:normalViewPr>
  <p:slideViewPr>
    <p:cSldViewPr>
      <p:cViewPr varScale="1">
        <p:scale>
          <a:sx n="61" d="100"/>
          <a:sy n="61" d="100"/>
        </p:scale>
        <p:origin x="78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E5266-FD0C-4233-9E72-51F695B11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58DE09-86CE-4F69-B08A-199120C35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6521AD-49D6-4957-9BFF-060679E8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F567F0-5E5D-4D08-AD20-462583DF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E54CA-8509-4F3F-8847-7DA76EFC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53817-7670-40CE-B0E6-28D5CB777A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606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D4387-9E0D-4C80-8CF8-D377C71A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2C6559-1F10-44BD-8A34-B22E6F8C4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D3257D-BE65-4D5A-8C9F-6D141A73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FC7EEE-742B-48DC-8AC9-A2E3557C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EE95BA-02EC-441C-A27D-C02D5BCC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1752D-EB68-4438-BA95-132270016D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568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402844-2ED0-438E-9411-4780D8A05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FC7C47-4F17-473D-BA0B-E2D59CCAC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BC484B-78BF-4800-A9A4-16A609FF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BE10E4-DDC2-460C-B013-47A8C6787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E4D47F-4433-40B2-82A0-7DDC8579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E5403-141F-4C92-AB88-E30B1D0ADE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40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A6219-E885-49CD-AAC7-36914CF8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B18A88-373B-4C66-AD81-ECE6039B4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A76619-567D-44ED-8C78-14AD0661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B5F2FA-9E6D-4A64-8CF5-98D8A44C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90A678-E8F0-4F86-A47C-F9FB17DA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A269A-D273-47BF-8A11-73C8F5E622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074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3BE56-B6B7-4DA7-8D28-35CF60F1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287BC7-5F8D-4C94-B869-F4E2A8024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CD0170-0167-4A91-98CE-9BE4FFB86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297F73-F088-408D-824A-7D134B9E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DC2351-EA2D-462C-AEDC-46FC0A1C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A0524-EDFB-4E70-B519-13FCB8F445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114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B4256-ECAA-4965-AF21-AC818E27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011CF2-5759-4A0B-813F-4D59A8E24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83DFB4-E405-4952-BD1D-ED0D9C720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13F282-2858-4543-A554-53BA68E2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C004D3-FAC0-4504-B6DF-77D4DDEEF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A253C8-9A3D-4743-A42F-9B928CE3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55733-AD53-4147-80D7-EB4EF61998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332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AA9FE-2209-4119-94D3-E52D03AE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D865F6-1D07-48EA-A2C4-01D2CD8E2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43E0E7-F531-491F-AD85-EE05D1FE3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0DC5DC4-19B0-4078-AE16-7F5D324EC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D910E75-BA8C-438B-8CAF-DBE33C1DE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3100041-8979-4A0A-B931-28376A56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7825F9A-D3C1-4B50-B633-F6D5C26D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9A315DB-30E3-4FD4-A650-040A891B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913A8-F9D3-4102-9FC2-E2ACCC8EA1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636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8B2F0-7043-465C-B70F-20D0518F0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B31DA89-B88C-47A5-AA74-580F6D0B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17692D1-5065-4063-AD32-DB511CE5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0914ED-1B22-449F-9FE8-B8AEE643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7948F-0E54-4203-82BF-8B2DE08B4E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709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894BD1F-9194-46C3-803D-D5E5F6AF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C51899E-AF39-473C-9B27-7A8939D1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BCAC79-10DC-4A3F-AA11-B6DEFDC6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0CF7E-7E26-435E-ACD4-46359E4922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912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6EE4B-2433-4E0A-A06E-78381CB2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248BFE-E275-4195-89F7-42A33ECA9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10C8A7-A42F-4AB7-8ED5-BFCBC1132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86EC93-4ADF-4039-A8BD-3E6EF249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0717AD-B9D5-4A3C-80FE-99746F3E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7A89D9-14D3-45E1-8CE9-DDF44F11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A88A2-765F-45A9-BAF9-740EE0BD3F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09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2D649-FD9F-4B9C-85FB-4FFD1F93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116D8C2-724B-4F95-9AD1-44E17E738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D546787-154C-4F62-BB77-9A03955B4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99D9F4-025B-44D7-9ADE-3ABD057A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9A51D9-E277-481F-B497-16CADDA5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D678C4-0A08-4C7C-BFCC-A65BC824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22C82-DA46-4689-BCFD-8446DB2501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186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D2E183-F098-42A1-B816-157DE6804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B8A42F9-4594-4CAE-BFDD-13A6EA78D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B3FE54-DE5A-4D46-A261-BAC8623302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779C6EB-B1C9-4B82-9DB4-BC895A3832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CA3003-8DA8-46F6-9188-59305E71CB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0864B9-C275-4BDD-973F-3260EB11F67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AEE5A82-A2F8-4E46-A16F-8345D56E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10179543-8ADF-4B83-AC7F-6AC282B53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BC31D8F-53D0-4F8F-B558-8C0E0FC8E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PT" altLang="pt-BR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57CC96B-CBC8-46FC-9F72-6BDAB6C8F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BR"/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114B399B-E38C-4D48-9A85-91CF32D40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68087CA5-70C1-4826-90CC-DC3EBDB6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5BC09E4-C352-4CCE-8610-F3906422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DC7C158C-34CD-43BE-8DFA-6B5A1FA9C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953000"/>
            <a:ext cx="52578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anose="020B0604030504040204" pitchFamily="34" charset="0"/>
              </a:rPr>
              <a:t>DANIEL 12:4</a:t>
            </a:r>
            <a:endParaRPr lang="pt-BR" altLang="pt-BR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EC8812B8-989B-4FA1-ACCC-78156E36A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>
            <a:extLst>
              <a:ext uri="{FF2B5EF4-FFF2-40B4-BE49-F238E27FC236}">
                <a16:creationId xmlns:a16="http://schemas.microsoft.com/office/drawing/2014/main" id="{55B09F8D-8AB1-4765-A563-418A3BC9F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492375"/>
            <a:ext cx="360363" cy="576263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dist="71842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altLang="pt-BR" sz="3200" b="1">
                <a:solidFill>
                  <a:schemeClr val="bg1"/>
                </a:solidFill>
                <a:latin typeface="Tahoma" panose="020B0604030504040204" pitchFamily="34" charset="0"/>
              </a:rPr>
              <a:t>6</a:t>
            </a:r>
            <a:endParaRPr lang="en-US" altLang="pt-BR" sz="32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E6406502-7F2E-4B01-BDE2-D54A932F3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EA57CDC8-2892-46B7-944B-E98460F5E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8709FDB0-2595-4482-BF6C-D179AF111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B82C833F-936D-47CE-87E3-10E016A51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1E7D4173-4933-47BD-BB4B-DE96651F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773DB89-024F-4F97-976B-8A006E492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C513ED71-1AC6-440F-BB3D-1C2D15F4C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ABF989C9-016B-4CE0-9B25-E3E2CDF9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>
            <a:extLst>
              <a:ext uri="{FF2B5EF4-FFF2-40B4-BE49-F238E27FC236}">
                <a16:creationId xmlns:a16="http://schemas.microsoft.com/office/drawing/2014/main" id="{5E9B376D-F339-4CEB-BBAA-19AB2B163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Podemos dividir as setenta semanas desta forma: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 semana = 7 dias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70 semanas x 7 dias = 490 dias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BR" altLang="pt-BR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8EE2EBE9-9D95-4FFA-B3BF-5D993C93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938"/>
            <a:ext cx="86106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B214264A-D601-4145-AE7B-67D939930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0"/>
            <a:ext cx="82296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Em hebraico, a palavra "decretadas" literalmente significa "cortadas" ou "amputadas". Assim, os 490 anos que compõem o tempo de prova para Israel foram "cortados". Mas "cortados" de onde? </a:t>
            </a: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F69DDBE2-28EA-4712-9AF3-D4C9019A9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066800"/>
            <a:ext cx="685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4800" b="1">
                <a:solidFill>
                  <a:srgbClr val="FFFF66"/>
                </a:solidFill>
                <a:latin typeface="Tahoma" panose="020B0604030504040204" pitchFamily="34" charset="0"/>
              </a:rPr>
              <a:t>?</a:t>
            </a:r>
            <a:endParaRPr lang="pt-PT" altLang="pt-BR" sz="4800" b="1">
              <a:solidFill>
                <a:srgbClr val="FFFF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14B9B1FC-5D1E-4A53-8795-5E8586D5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Rectangle 3">
            <a:extLst>
              <a:ext uri="{FF2B5EF4-FFF2-40B4-BE49-F238E27FC236}">
                <a16:creationId xmlns:a16="http://schemas.microsoft.com/office/drawing/2014/main" id="{162CF8A4-55AD-4E37-B444-5EA1FE0FB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70 semanas = 490 dias = 490 anos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2300 dias = 2300 anos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06281D54-0D61-4274-9384-70D91B9F1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Rectangle 3">
            <a:extLst>
              <a:ext uri="{FF2B5EF4-FFF2-40B4-BE49-F238E27FC236}">
                <a16:creationId xmlns:a16="http://schemas.microsoft.com/office/drawing/2014/main" id="{708B640D-3AD2-4EED-9E89-AD2CBD2CA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75" y="522288"/>
            <a:ext cx="5508625" cy="5715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Quando essa profecia teve início? (verso 25)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“Na saída da ordem para restaurar e edificar Jerusalém.”</a:t>
            </a:r>
            <a:endParaRPr lang="pt-BR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>
            <a:extLst>
              <a:ext uri="{FF2B5EF4-FFF2-40B4-BE49-F238E27FC236}">
                <a16:creationId xmlns:a16="http://schemas.microsoft.com/office/drawing/2014/main" id="{37A9A1D3-0EA6-42DA-9B59-A612D7B24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Rectangle 3">
            <a:extLst>
              <a:ext uri="{FF2B5EF4-FFF2-40B4-BE49-F238E27FC236}">
                <a16:creationId xmlns:a16="http://schemas.microsoft.com/office/drawing/2014/main" id="{B8B60EB9-43CF-4872-8394-9E0C07E1F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4663" y="1401763"/>
            <a:ext cx="4554537" cy="4114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ponto de partida se daria quando fosse baixado um decreto para reedificar Jerusalém.  Três decretos foram registrados por Esdras, o profeta:</a:t>
            </a:r>
            <a:b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EC9484EA-495C-4E1D-B2E7-6F1150A5E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Rectangle 3">
            <a:extLst>
              <a:ext uri="{FF2B5EF4-FFF2-40B4-BE49-F238E27FC236}">
                <a16:creationId xmlns:a16="http://schemas.microsoft.com/office/drawing/2014/main" id="{1C414BCC-24C6-498C-BC15-16A454BB7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87388"/>
            <a:ext cx="5059363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primeiro deles saiu em 537/538 a.C., de autoria do rei Ciro, o grande. Essa lei permitia um reassentamento dos judeus em Jerusalém e lhes dava permissão para reconstruir o santuário </a:t>
            </a:r>
            <a:b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(Esdras 1:1-11).</a:t>
            </a: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5BA2F551-4F10-4A1A-99F2-934F54823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Rectangle 3">
            <a:extLst>
              <a:ext uri="{FF2B5EF4-FFF2-40B4-BE49-F238E27FC236}">
                <a16:creationId xmlns:a16="http://schemas.microsoft.com/office/drawing/2014/main" id="{03206C9F-9FB5-4F3F-9FF9-46028CA95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49530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segundo decreto foi emitido em 519 a.C. por Dario I Histaspes. Sua proclamação simplesmente confirmava o primeiro decreto (Esdras 6:6-12).</a:t>
            </a: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7A3E5D21-9341-4F8B-8236-6CA4BF0A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Rectangle 3">
            <a:extLst>
              <a:ext uri="{FF2B5EF4-FFF2-40B4-BE49-F238E27FC236}">
                <a16:creationId xmlns:a16="http://schemas.microsoft.com/office/drawing/2014/main" id="{6A883D2F-E85F-4194-9754-A2E37B339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505200"/>
            <a:ext cx="9144000" cy="3429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terceiro saiu em 457 a.C. e é de autoria de Artaxerxes I Longímano, e conferia a Esdras plena autoridade política e religiosa para reconstruir Jerusalém. Esse decreto foi o único que de fato autorizava a reconstrução da cidade (Esdras 7:11-26)... </a:t>
            </a:r>
            <a:endParaRPr lang="pt-BR" altLang="pt-BR" sz="3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:a16="http://schemas.microsoft.com/office/drawing/2014/main" id="{6C382F3A-B48B-4E35-B4FC-03783D1A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Rectangle 3">
            <a:extLst>
              <a:ext uri="{FF2B5EF4-FFF2-40B4-BE49-F238E27FC236}">
                <a16:creationId xmlns:a16="http://schemas.microsoft.com/office/drawing/2014/main" id="{9E08BCFA-534D-4EB2-93F6-DFC81AB64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38600"/>
            <a:ext cx="7772400" cy="2590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...Ele é tido como aquele que cumpriu realmente a profecia, o único que serve como ponto de partida para o período dos 2.300 dias/anos.</a:t>
            </a: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A8EF16B0-63EC-4656-B316-1E7BEDB37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99A93808-1D7C-4188-9E25-5580760D2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Rectangle 3">
            <a:extLst>
              <a:ext uri="{FF2B5EF4-FFF2-40B4-BE49-F238E27FC236}">
                <a16:creationId xmlns:a16="http://schemas.microsoft.com/office/drawing/2014/main" id="{A906E4BA-8E3C-4B7C-ADAC-73EF60ECE9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7400" y="304800"/>
            <a:ext cx="5410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Ler Daniel 9:25-27</a:t>
            </a:r>
            <a:endParaRPr lang="pt-BR" altLang="pt-BR" sz="4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E8D26929-2F1B-468E-BFCE-6DD665D5CE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3836988"/>
            <a:ext cx="7758112" cy="17526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Messias, o Príncipe (Jesus), é a figura central nesses versos e no restante da discussão dos 490 anos. Vamos examinar as evidências:</a:t>
            </a:r>
            <a:endParaRPr lang="pt-PT" altLang="pt-BR" sz="36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79B8A844-F103-4B56-8CD9-B067A7389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5" name="Rectangle 3">
            <a:extLst>
              <a:ext uri="{FF2B5EF4-FFF2-40B4-BE49-F238E27FC236}">
                <a16:creationId xmlns:a16="http://schemas.microsoft.com/office/drawing/2014/main" id="{4B612DD8-23AF-499E-BFFE-399915FD1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743200"/>
            <a:ext cx="8077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 acordo com a profecia, quantas semanas proféticas haveria entre o decreto para reconstruir Jerusalém e o aparecimento do Messias?  (verso 25)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7 semanas + 62 semanas = 69 semanas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69 semanas ou 483 dias (69 x 7 dias na semana) = 483 anos.</a:t>
            </a: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48DB666E-DBF6-45EB-BCAD-353A3E9CF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Rectangle 3">
            <a:extLst>
              <a:ext uri="{FF2B5EF4-FFF2-40B4-BE49-F238E27FC236}">
                <a16:creationId xmlns:a16="http://schemas.microsoft.com/office/drawing/2014/main" id="{4AB2FB4A-EEAE-4260-ABF2-D477ABD05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43000"/>
            <a:ext cx="5194300" cy="4419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Em outras palavras, se o outono de 457 a.C. é nossa data inicial para a profecia, acrescentando-lhe mais  483 anos chegaremos a 27 d.C. O Novo Testamento revela que Jesus iniciou Seu ministério terrestre sendo batizado por João Batista em 27 d.C. (Mateus 3:13-17).</a:t>
            </a: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3ED43357-BCE4-4957-9168-EE27E7BE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4841BFD4-3CC3-4A55-97A7-B2F00F60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7" name="Rectangle 3">
            <a:extLst>
              <a:ext uri="{FF2B5EF4-FFF2-40B4-BE49-F238E27FC236}">
                <a16:creationId xmlns:a16="http://schemas.microsoft.com/office/drawing/2014/main" id="{384BACD3-ADDA-442B-B434-0243D8D18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600200"/>
            <a:ext cx="41910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evento o anjo declara ocorreria em seguida? (verso 26)</a:t>
            </a:r>
            <a:b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b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BR" altLang="pt-BR" sz="36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B9406C58-7895-4310-9BDE-6F024077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Rectangle 3">
            <a:extLst>
              <a:ext uri="{FF2B5EF4-FFF2-40B4-BE49-F238E27FC236}">
                <a16:creationId xmlns:a16="http://schemas.microsoft.com/office/drawing/2014/main" id="{BF7711A6-48E1-4C90-B71B-6EEBB6CD4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971800"/>
            <a:ext cx="4775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evento o anjo declara ocorreria em seguida? (verso 26)</a:t>
            </a:r>
            <a:br>
              <a:rPr lang="pt-BR" altLang="pt-BR" sz="36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br>
              <a:rPr lang="pt-BR" altLang="pt-BR" sz="36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Messias Jesus seria “morto" ou crucificado. Ele morreu "não para Si mesmo", mas por nós.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3CC1EAD4-E91B-4B6A-BA3B-BED52767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Rectangle 3">
            <a:extLst>
              <a:ext uri="{FF2B5EF4-FFF2-40B4-BE49-F238E27FC236}">
                <a16:creationId xmlns:a16="http://schemas.microsoft.com/office/drawing/2014/main" id="{F4F9B7AD-48BA-4A73-B3E7-2B98521C6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5067300" cy="5867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Quando a profecia previu que Jesus morreria ou faria "cessar os sacrifícios e a oblação"? (verso 27)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“Na metade da semana.”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BR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id="{63D058E5-C399-4521-8B93-07FFBDCC9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Rectangle 3">
            <a:extLst>
              <a:ext uri="{FF2B5EF4-FFF2-40B4-BE49-F238E27FC236}">
                <a16:creationId xmlns:a16="http://schemas.microsoft.com/office/drawing/2014/main" id="{9B32B6D1-6919-4CB8-824A-6721AD6BA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4724400" cy="5715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Jesus foi crucificado no meio da última semana profética. Ela era composta de sete anos literais...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C0A9A74E-85E1-4E2E-866F-808BDB139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D835B3A6-0CAB-420D-9007-3FFA588A0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6496050" cy="5943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 a data inicial da última semana é 27 d.C., então, acrescentando-se mais sete anos chegaremos a 34  d.C. Jesus foi crucificado no meio da semana – isto é, em 31 d.C...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F1083ED0-7430-4544-9FFF-865C32A83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Rectangle 3">
            <a:extLst>
              <a:ext uri="{FF2B5EF4-FFF2-40B4-BE49-F238E27FC236}">
                <a16:creationId xmlns:a16="http://schemas.microsoft.com/office/drawing/2014/main" id="{676142D1-B155-416F-A126-F6E7B7451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17525"/>
            <a:ext cx="4911725" cy="5791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verso 27 declara que a crucifixão de Jesus no meio da semana poria fim aos sacrifícios e ofertas no templo. Por quê?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A48EE27-316D-4D71-8BC7-093C86B7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>
            <a:extLst>
              <a:ext uri="{FF2B5EF4-FFF2-40B4-BE49-F238E27FC236}">
                <a16:creationId xmlns:a16="http://schemas.microsoft.com/office/drawing/2014/main" id="{C88955E9-776D-4BF2-9413-18911FBE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1" name="Rectangle 3">
            <a:extLst>
              <a:ext uri="{FF2B5EF4-FFF2-40B4-BE49-F238E27FC236}">
                <a16:creationId xmlns:a16="http://schemas.microsoft.com/office/drawing/2014/main" id="{0E1A04D4-27B6-4C11-A5D5-DE5C392BC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505200"/>
            <a:ext cx="8610600" cy="3048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Porque Jesus é o Cordeiro de Deus, o Único a quem os sacrifícios rituais representavam...  </a:t>
            </a:r>
            <a:endParaRPr lang="pt-BR" altLang="pt-BR" sz="4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>
            <a:extLst>
              <a:ext uri="{FF2B5EF4-FFF2-40B4-BE49-F238E27FC236}">
                <a16:creationId xmlns:a16="http://schemas.microsoft.com/office/drawing/2014/main" id="{6498A83C-BA60-43EC-8EE9-9CA356115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Rectangle 3">
            <a:extLst>
              <a:ext uri="{FF2B5EF4-FFF2-40B4-BE49-F238E27FC236}">
                <a16:creationId xmlns:a16="http://schemas.microsoft.com/office/drawing/2014/main" id="{A0145118-49AD-4F33-851D-D2D72B678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581400"/>
            <a:ext cx="8686800" cy="3048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Uma vez que Jesus morreu como supremo sacrifício, não havia mais necessidade de sacrifícios cerimoniais apontando para Sua morte.</a:t>
            </a: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8C332B8B-7B3B-4013-9F1E-B4B8B8B8A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13263"/>
            <a:ext cx="3276600" cy="23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Rectangle 3">
            <a:extLst>
              <a:ext uri="{FF2B5EF4-FFF2-40B4-BE49-F238E27FC236}">
                <a16:creationId xmlns:a16="http://schemas.microsoft.com/office/drawing/2014/main" id="{B0F69F2F-ECB9-4F24-9559-B36CEE7FF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89125"/>
            <a:ext cx="8839200" cy="31242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 Cristo morreu em 31 d.C., então os três anos e meio restantes da semana profética nos levam a 34 d.C. De acordo com a profecia, essa data assinala o fim do período de 490 anos. Quando ele terminou, teve fim também o tempo de prova para Israel como nação... </a:t>
            </a:r>
            <a:endParaRPr lang="pt-BR" altLang="pt-BR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>
            <a:extLst>
              <a:ext uri="{FF2B5EF4-FFF2-40B4-BE49-F238E27FC236}">
                <a16:creationId xmlns:a16="http://schemas.microsoft.com/office/drawing/2014/main" id="{F729A3CC-9A30-4212-8546-F3CCFB7BA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Rectangle 3">
            <a:extLst>
              <a:ext uri="{FF2B5EF4-FFF2-40B4-BE49-F238E27FC236}">
                <a16:creationId xmlns:a16="http://schemas.microsoft.com/office/drawing/2014/main" id="{C221DFD0-3420-447C-B675-D18A67117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692150"/>
            <a:ext cx="4567238" cy="52578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Naquele ano, 34 d.C., Estevão fez um comovente apelo aos líderes do Sinédrio judaico para que retornassem a Deus. O livro de Atos nos conta que eles rejeitaram o apelo de Estevão e o apedrejaram até a morte </a:t>
            </a:r>
            <a:b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(Atos 7:54-60).</a:t>
            </a: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>
            <a:extLst>
              <a:ext uri="{FF2B5EF4-FFF2-40B4-BE49-F238E27FC236}">
                <a16:creationId xmlns:a16="http://schemas.microsoft.com/office/drawing/2014/main" id="{D3F7912A-75AB-4D90-8C39-4EDEBE35F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0E31AAC8-6ECA-4F11-AFCB-95813C161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Rectangle 3">
            <a:extLst>
              <a:ext uri="{FF2B5EF4-FFF2-40B4-BE49-F238E27FC236}">
                <a16:creationId xmlns:a16="http://schemas.microsoft.com/office/drawing/2014/main" id="{93FAAE62-9BA0-4BF9-ABA4-883EFC780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3200"/>
            <a:ext cx="8915400" cy="1828800"/>
          </a:xfrm>
          <a:noFill/>
          <a:ln/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primeira parte da profecia dos 2.300 dias/anos cobre os 490 anos referentes ao destino de Israel e ao nascimento e morte de Jesus. Todavia, ainda temos 1.810 anos pela frente para igualar os 2.300 dias/anos que foram informados de início a Daniel. Acrescentando 1.810 anos a 34 d.C., chegamos ao ano de 1844 d.C. </a:t>
            </a:r>
            <a:endParaRPr lang="pt-BR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DB5E822F-2B18-4C73-9753-A56DFC72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Rectangle 3">
            <a:extLst>
              <a:ext uri="{FF2B5EF4-FFF2-40B4-BE49-F238E27FC236}">
                <a16:creationId xmlns:a16="http://schemas.microsoft.com/office/drawing/2014/main" id="{A480BEDA-549F-4CEB-BB59-7ECD77F2A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743200"/>
            <a:ext cx="73152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54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Em outras palavras, o período de 2.300 anos que começou em 457 a.C. termina em 1844 d.C.</a:t>
            </a:r>
            <a:r>
              <a:rPr lang="pt-BR" altLang="pt-BR" sz="54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>
            <a:extLst>
              <a:ext uri="{FF2B5EF4-FFF2-40B4-BE49-F238E27FC236}">
                <a16:creationId xmlns:a16="http://schemas.microsoft.com/office/drawing/2014/main" id="{705F015D-3032-42C7-A8F1-C516F37DE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>
            <a:extLst>
              <a:ext uri="{FF2B5EF4-FFF2-40B4-BE49-F238E27FC236}">
                <a16:creationId xmlns:a16="http://schemas.microsoft.com/office/drawing/2014/main" id="{B4F53130-3860-49CA-A657-51DA32E2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Rectangle 3">
            <a:extLst>
              <a:ext uri="{FF2B5EF4-FFF2-40B4-BE49-F238E27FC236}">
                <a16:creationId xmlns:a16="http://schemas.microsoft.com/office/drawing/2014/main" id="{EF1164F3-963D-4C55-961E-2D5A178F0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4191000" cy="5867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  O que teve lugar em 1844?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 acordo com a profecia de Daniel 8:14, o santuário seria purificado nesse tempo. </a:t>
            </a:r>
            <a:endParaRPr lang="pt-BR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>
            <a:extLst>
              <a:ext uri="{FF2B5EF4-FFF2-40B4-BE49-F238E27FC236}">
                <a16:creationId xmlns:a16="http://schemas.microsoft.com/office/drawing/2014/main" id="{5F222CEC-2625-4453-9313-6C46B81B6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Rectangle 3">
            <a:extLst>
              <a:ext uri="{FF2B5EF4-FFF2-40B4-BE49-F238E27FC236}">
                <a16:creationId xmlns:a16="http://schemas.microsoft.com/office/drawing/2014/main" id="{EE9F67CC-5F99-46CF-9E5D-CFF215731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300" y="839788"/>
            <a:ext cx="5932488" cy="5181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Sabemos que quando Jesus morreu, em 31 d.C., o sistema sacrificial e os serviços do santuário encerraram suas funções na Terra. Deus manifestou esse fato dramaticamente quando, no momento da morte de Jesus na cruz, a cortina interior do templo rasgou-se misteriosamente em duas partes (Mateus 27:51). </a:t>
            </a:r>
            <a:endParaRPr lang="pt-BR" altLang="pt-BR" sz="3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6961F2B-2461-4FDE-9E1C-32A44E17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>
            <a:extLst>
              <a:ext uri="{FF2B5EF4-FFF2-40B4-BE49-F238E27FC236}">
                <a16:creationId xmlns:a16="http://schemas.microsoft.com/office/drawing/2014/main" id="{BC1CB22D-BF24-4247-9C22-268BD0614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Rectangle 3">
            <a:extLst>
              <a:ext uri="{FF2B5EF4-FFF2-40B4-BE49-F238E27FC236}">
                <a16:creationId xmlns:a16="http://schemas.microsoft.com/office/drawing/2014/main" id="{BCBF9696-BB03-4E86-A98A-CBDCF39D4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Anos mais tarde, em 70 d.C., os romanos destruíram o templo de Jerusalém.</a:t>
            </a: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>
            <a:extLst>
              <a:ext uri="{FF2B5EF4-FFF2-40B4-BE49-F238E27FC236}">
                <a16:creationId xmlns:a16="http://schemas.microsoft.com/office/drawing/2014/main" id="{A0D9FA10-7085-4101-A8CB-8357D4CE9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0"/>
            <a:ext cx="4932362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3" name="Rectangle 3">
            <a:extLst>
              <a:ext uri="{FF2B5EF4-FFF2-40B4-BE49-F238E27FC236}">
                <a16:creationId xmlns:a16="http://schemas.microsoft.com/office/drawing/2014/main" id="{05D33B53-336B-4188-99D1-9F4633FC2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3657600" cy="4267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Então, que santuário deveria ser purificado em 1844, no encerramento dos 2.300 anos?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>
            <a:extLst>
              <a:ext uri="{FF2B5EF4-FFF2-40B4-BE49-F238E27FC236}">
                <a16:creationId xmlns:a16="http://schemas.microsoft.com/office/drawing/2014/main" id="{3808A517-CFF8-4100-8690-F7C25CB92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Rectangle 3">
            <a:extLst>
              <a:ext uri="{FF2B5EF4-FFF2-40B4-BE49-F238E27FC236}">
                <a16:creationId xmlns:a16="http://schemas.microsoft.com/office/drawing/2014/main" id="{0F1A68E9-B67E-417B-9647-8DD51E72F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4572000" cy="563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único santuário que permaneceu foi o celestial. O templo judeu na Terra era um modelo daquele existente no Céu. O santuário celestial é o templo em que Jesus foi ministrar após Sua ressurreição. Nele Cristo atua hoje como nosso Sumo Sacerdote.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A577245C-7559-4F28-87E7-0237CF83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extLst>
              <a:ext uri="{FF2B5EF4-FFF2-40B4-BE49-F238E27FC236}">
                <a16:creationId xmlns:a16="http://schemas.microsoft.com/office/drawing/2014/main" id="{C7CF6869-AF1B-4548-9303-70B27F8D0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Rectangle 3">
            <a:extLst>
              <a:ext uri="{FF2B5EF4-FFF2-40B4-BE49-F238E27FC236}">
                <a16:creationId xmlns:a16="http://schemas.microsoft.com/office/drawing/2014/main" id="{5092CCB5-1E00-43B1-A98E-FF9D0AEC2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987925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a purificação do santuário significa para nós? </a:t>
            </a:r>
            <a:b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b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Nos serviços do santuário do Velho Testamento, a purificação do santuário queria dizer que todos os pecados perdoados levados para o templo pelo sumo sacerdote foram apagados...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extLst>
              <a:ext uri="{FF2B5EF4-FFF2-40B4-BE49-F238E27FC236}">
                <a16:creationId xmlns:a16="http://schemas.microsoft.com/office/drawing/2014/main" id="{F4280AA7-D168-49D3-926A-8724120D4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>
            <a:extLst>
              <a:ext uri="{FF2B5EF4-FFF2-40B4-BE49-F238E27FC236}">
                <a16:creationId xmlns:a16="http://schemas.microsoft.com/office/drawing/2014/main" id="{07B97342-A235-42A5-B145-BEAEED04F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4038600" cy="5562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...O povo considerava o Dia da Expiação como o tempo do julgamento divino. Deus tornava possível declarar o povo sem culpa diante dEle – perdoado e aceito.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>
            <a:extLst>
              <a:ext uri="{FF2B5EF4-FFF2-40B4-BE49-F238E27FC236}">
                <a16:creationId xmlns:a16="http://schemas.microsoft.com/office/drawing/2014/main" id="{B2C9DA4F-CF99-44BD-8457-5E5825E2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Rectangle 3">
            <a:extLst>
              <a:ext uri="{FF2B5EF4-FFF2-40B4-BE49-F238E27FC236}">
                <a16:creationId xmlns:a16="http://schemas.microsoft.com/office/drawing/2014/main" id="{6FED37BC-504C-4303-84D6-5106C3B63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1004888"/>
            <a:ext cx="4762500" cy="4800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Podemos concluir então que, em 1844 d.C., um evento similar teve início – a purificação do santuário celestial. Deus perdoa imediatamente todos os pecados que Lhe confessamos...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>
            <a:extLst>
              <a:ext uri="{FF2B5EF4-FFF2-40B4-BE49-F238E27FC236}">
                <a16:creationId xmlns:a16="http://schemas.microsoft.com/office/drawing/2014/main" id="{12EC1F97-4416-4D20-937D-8A905B95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>
            <a:extLst>
              <a:ext uri="{FF2B5EF4-FFF2-40B4-BE49-F238E27FC236}">
                <a16:creationId xmlns:a16="http://schemas.microsoft.com/office/drawing/2014/main" id="{ED0695BB-4DFD-4704-A924-43FA455C5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619125"/>
            <a:ext cx="6067425" cy="5257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Mas nessa obra de purificação, Ele faz algo mais para nos dar segurança. Ele apaga o registro celestial dos pecados para sempre. Quando nosso nome surgir nesse tempo de investigação (julgamento), Jesus declarará que você está salvo por toda a eternidade, porque pertence a Ele e seus pecados foram perdoados.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>
            <a:extLst>
              <a:ext uri="{FF2B5EF4-FFF2-40B4-BE49-F238E27FC236}">
                <a16:creationId xmlns:a16="http://schemas.microsoft.com/office/drawing/2014/main" id="{A85D4074-470D-4216-B632-A0187A85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Rectangle 3">
            <a:extLst>
              <a:ext uri="{FF2B5EF4-FFF2-40B4-BE49-F238E27FC236}">
                <a16:creationId xmlns:a16="http://schemas.microsoft.com/office/drawing/2014/main" id="{9AD68BE8-6FBE-4FD8-B19E-A067E341F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39624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obra do juízo investigativo começou em 1844. Quando ela terminar, Jesus nos levará para o lar.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DB87045-DE8D-4A5F-8EF8-0542E067D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PT" altLang="pt-BR">
              <a:latin typeface="Comic Sans MS" panose="030F0702030302020204" pitchFamily="66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48FBAC2-E572-4361-9F22-72F814F8B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BR"/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08F095E9-397E-4866-8D02-92C833FA6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4414BDD-2E5E-45F2-BFA6-72E56C6C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>
            <a:extLst>
              <a:ext uri="{FF2B5EF4-FFF2-40B4-BE49-F238E27FC236}">
                <a16:creationId xmlns:a16="http://schemas.microsoft.com/office/drawing/2014/main" id="{77A8550D-7E7E-4932-96AF-06EB6C402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Rectangle 3">
            <a:extLst>
              <a:ext uri="{FF2B5EF4-FFF2-40B4-BE49-F238E27FC236}">
                <a16:creationId xmlns:a16="http://schemas.microsoft.com/office/drawing/2014/main" id="{54F88C94-DEE9-4D13-8588-A450FF7FA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5186363" cy="5105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"Arrependei-vos e convertei-vos  para que sejam apagados os vossos pecados, de sorte que venham os tempos de refrigério, da presença do Senhor." (Atos 3:19). Jesus anseia banir nossos pecados para bem longe, assim como "o oriente está longe do ocidente" (Salmo 103:12).</a:t>
            </a:r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>
            <a:extLst>
              <a:ext uri="{FF2B5EF4-FFF2-40B4-BE49-F238E27FC236}">
                <a16:creationId xmlns:a16="http://schemas.microsoft.com/office/drawing/2014/main" id="{BEC487E2-901F-42AA-A1D9-6F2229AD2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Rectangle 3">
            <a:extLst>
              <a:ext uri="{FF2B5EF4-FFF2-40B4-BE49-F238E27FC236}">
                <a16:creationId xmlns:a16="http://schemas.microsoft.com/office/drawing/2014/main" id="{C899D1A6-ADDD-4113-99CC-A3A3B5B93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44563"/>
            <a:ext cx="4851400" cy="4572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Muitas pessoas ficam nervosas quando ouvem sobre o juízo. Mas Jesus Se apresenta como nosso grande Advogado. Seu sangue apaga cada traço de pecado.</a:t>
            </a: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CEA4BEA0-19CC-4EC4-861C-1A9F7CFDD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Rectangle 3">
            <a:extLst>
              <a:ext uri="{FF2B5EF4-FFF2-40B4-BE49-F238E27FC236}">
                <a16:creationId xmlns:a16="http://schemas.microsoft.com/office/drawing/2014/main" id="{B87CB25B-0EF7-4C00-B372-CD072FA03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5283200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"Eis que cedo venho e está Comigo a Minha recompensa, para retribuir a cada um segundo a sua obra. Eu Sou o Alfa e o Omega, o primeiro e o derradeiro, o princípio e o fim... </a:t>
            </a:r>
            <a:endParaRPr lang="pt-BR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extLst>
              <a:ext uri="{FF2B5EF4-FFF2-40B4-BE49-F238E27FC236}">
                <a16:creationId xmlns:a16="http://schemas.microsoft.com/office/drawing/2014/main" id="{E20C26DB-BD7E-4219-92DA-AAE4BC37A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Rectangle 3">
            <a:extLst>
              <a:ext uri="{FF2B5EF4-FFF2-40B4-BE49-F238E27FC236}">
                <a16:creationId xmlns:a16="http://schemas.microsoft.com/office/drawing/2014/main" id="{C5B8D4E1-B74B-4E53-AAF7-8805C9D67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73150"/>
            <a:ext cx="5643563" cy="4876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...Bem-aventurado aqueles que lavam as suas vestiduras no sangue do Cordeiro para que tenham direito à árvore da vida, e possam entrar na cidade pelas portas." 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(Apocalipse 22:12-14)</a:t>
            </a: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>
            <a:extLst>
              <a:ext uri="{FF2B5EF4-FFF2-40B4-BE49-F238E27FC236}">
                <a16:creationId xmlns:a16="http://schemas.microsoft.com/office/drawing/2014/main" id="{FBEBE664-FA11-4815-BCEC-E7BE78CFA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Rectangle 3">
            <a:extLst>
              <a:ext uri="{FF2B5EF4-FFF2-40B4-BE49-F238E27FC236}">
                <a16:creationId xmlns:a16="http://schemas.microsoft.com/office/drawing/2014/main" id="{641BB396-5185-49E9-B0D1-C3C98F1BF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87388"/>
            <a:ext cx="50292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"Se confessarmos os nossos pecados, Ele é fiel e justo para nos perdoar os pecados e purificar-nos de toda injustiça." (I João 1:9)</a:t>
            </a: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18F5DBF1-20BC-49BA-9DD6-6044FAC86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Rectangle 3">
            <a:extLst>
              <a:ext uri="{FF2B5EF4-FFF2-40B4-BE49-F238E27FC236}">
                <a16:creationId xmlns:a16="http://schemas.microsoft.com/office/drawing/2014/main" id="{3CB738C1-C1A1-4E79-BB7D-1A6E18E85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4114800" cy="4648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Ezequiel 36:26 e 27: "Também vos darei um coração novo e porei dentro de vós um espírito novo; e tirarei da vossa carne o coração de pedra, e vos darei um coração de carne...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>
            <a:extLst>
              <a:ext uri="{FF2B5EF4-FFF2-40B4-BE49-F238E27FC236}">
                <a16:creationId xmlns:a16="http://schemas.microsoft.com/office/drawing/2014/main" id="{62FE325D-8128-4E95-87CD-BBB31982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Rectangle 3">
            <a:extLst>
              <a:ext uri="{FF2B5EF4-FFF2-40B4-BE49-F238E27FC236}">
                <a16:creationId xmlns:a16="http://schemas.microsoft.com/office/drawing/2014/main" id="{6F4240D7-E5A0-42D2-805D-F2428ADFB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066800"/>
            <a:ext cx="4495800" cy="46482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...Ainda porei dentro de vós o Meu espírito, e farei que andeis nos Meus estatutos e guardeis as Minhas ordenanças e as observeis."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4C56ADAF-9A4B-4A3F-93F7-95EF02785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C9F1CF2-B592-479B-A4E5-DCE17C1B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F128F901-083A-494E-BFD3-AC030C846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WordArt 4">
            <a:extLst>
              <a:ext uri="{FF2B5EF4-FFF2-40B4-BE49-F238E27FC236}">
                <a16:creationId xmlns:a16="http://schemas.microsoft.com/office/drawing/2014/main" id="{D2B6B9E6-2951-45BC-B287-FF12C01C73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" y="0"/>
            <a:ext cx="8915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b="1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CentSchbook Win95BT"/>
              </a:rPr>
              <a:t>AS TRÊS FASES DO JUÍZO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1A985EAC-6DE2-4564-96D8-7F0B86443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03325"/>
            <a:ext cx="59769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0">
                <a:solidFill>
                  <a:srgbClr val="F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INVESTIGAÇÃO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72B9CB9A-09D6-474C-88F3-9D83A30FB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200400"/>
            <a:ext cx="63246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0">
                <a:solidFill>
                  <a:srgbClr val="F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COMPROVAÇÃO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5E833D40-16C5-4558-B2A7-45EFA42C4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5181600"/>
            <a:ext cx="4270375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0">
                <a:solidFill>
                  <a:srgbClr val="F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EXECUÇÃO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2417E1D9-444B-4A34-8CE3-4752BE66D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667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  <p:bldP spid="3078" grpId="0" animBg="1" autoUpdateAnimBg="0"/>
      <p:bldP spid="307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544572EE-DB2F-4248-9504-43E79538C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A9E5524-AA4F-48AF-80C8-C34EF6EF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1439</Words>
  <Application>Microsoft Office PowerPoint</Application>
  <PresentationFormat>Apresentação na tela (4:3)</PresentationFormat>
  <Paragraphs>49</Paragraphs>
  <Slides>67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67</vt:i4>
      </vt:variant>
    </vt:vector>
  </HeadingPairs>
  <TitlesOfParts>
    <vt:vector size="72" baseType="lpstr">
      <vt:lpstr>Times New Roman</vt:lpstr>
      <vt:lpstr>Impact</vt:lpstr>
      <vt:lpstr>Tahoma</vt:lpstr>
      <vt:lpstr>Comic Sans MS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Podemos dividir as setenta semanas desta forma: 1 semana = 7 dias 70 semanas x 7 dias = 490 dias </vt:lpstr>
      <vt:lpstr>Em hebraico, a palavra "decretadas" literalmente significa "cortadas" ou "amputadas". Assim, os 490 anos que compõem o tempo de prova para Israel foram "cortados". Mas "cortados" de onde? </vt:lpstr>
      <vt:lpstr>70 semanas = 490 dias = 490 anos  2300 dias = 2300 anos</vt:lpstr>
      <vt:lpstr>Quando essa profecia teve início? (verso 25)     “Na saída da ordem para restaurar e edificar Jerusalém.”</vt:lpstr>
      <vt:lpstr>O ponto de partida se daria quando fosse baixado um decreto para reedificar Jerusalém.  Três decretos foram registrados por Esdras, o profeta: </vt:lpstr>
      <vt:lpstr>O primeiro deles saiu em 537/538 a.C., de autoria do rei Ciro, o grande. Essa lei permitia um reassentamento dos judeus em Jerusalém e lhes dava permissão para reconstruir o santuário  (Esdras 1:1-11). </vt:lpstr>
      <vt:lpstr>O segundo decreto foi emitido em 519 a.C. por Dario I Histaspes. Sua proclamação simplesmente confirmava o primeiro decreto (Esdras 6:6-12). </vt:lpstr>
      <vt:lpstr>O terceiro saiu em 457 a.C. e é de autoria de Artaxerxes I Longímano, e conferia a Esdras plena autoridade política e religiosa para reconstruir Jerusalém. Esse decreto foi o único que de fato autorizava a reconstrução da cidade (Esdras 7:11-26)... </vt:lpstr>
      <vt:lpstr>...Ele é tido como aquele que cumpriu realmente a profecia, o único que serve como ponto de partida para o período dos 2.300 dias/anos. </vt:lpstr>
      <vt:lpstr> Ler Daniel 9:25-27</vt:lpstr>
      <vt:lpstr>De acordo com a profecia, quantas semanas proféticas haveria entre o decreto para reconstruir Jerusalém e o aparecimento do Messias?  (verso 25)  7 semanas + 62 semanas = 69 semanas 69 semanas ou 483 dias (69 x 7 dias na semana) = 483 anos. </vt:lpstr>
      <vt:lpstr>Em outras palavras, se o outono de 457 a.C. é nossa data inicial para a profecia, acrescentando-lhe mais  483 anos chegaremos a 27 d.C. O Novo Testamento revela que Jesus iniciou Seu ministério terrestre sendo batizado por João Batista em 27 d.C. (Mateus 3:13-17). </vt:lpstr>
      <vt:lpstr>Apresentação do PowerPoint</vt:lpstr>
      <vt:lpstr>Que evento o anjo declara ocorreria em seguida? (verso 26)    </vt:lpstr>
      <vt:lpstr>Que evento o anjo declara ocorreria em seguida? (verso 26)    O Messias Jesus seria “morto" ou crucificado. Ele morreu "não para Si mesmo", mas por nós. </vt:lpstr>
      <vt:lpstr>Quando a profecia previu que Jesus morreria ou faria "cessar os sacrifícios e a oblação"? (verso 27)  “Na metade da semana.” </vt:lpstr>
      <vt:lpstr>Jesus foi crucificado no meio da última semana profética. Ela era composta de sete anos literais... </vt:lpstr>
      <vt:lpstr>Se a data inicial da última semana é 27 d.C., então, acrescentando-se mais sete anos chegaremos a 34  d.C. Jesus foi crucificado no meio da semana – isto é, em 31 d.C... </vt:lpstr>
      <vt:lpstr>O verso 27 declara que a crucifixão de Jesus no meio da semana poria fim aos sacrifícios e ofertas no templo. Por quê? </vt:lpstr>
      <vt:lpstr>Porque Jesus é o Cordeiro de Deus, o Único a quem os sacrifícios rituais representavam...  </vt:lpstr>
      <vt:lpstr>Uma vez que Jesus morreu como supremo sacrifício, não havia mais necessidade de sacrifícios cerimoniais apontando para Sua morte. </vt:lpstr>
      <vt:lpstr>Se Cristo morreu em 31 d.C., então os três anos e meio restantes da semana profética nos levam a 34 d.C. De acordo com a profecia, essa data assinala o fim do período de 490 anos. Quando ele terminou, teve fim também o tempo de prova para Israel como nação... </vt:lpstr>
      <vt:lpstr>Naquele ano, 34 d.C., Estevão fez um comovente apelo aos líderes do Sinédrio judaico para que retornassem a Deus. O livro de Atos nos conta que eles rejeitaram o apelo de Estevão e o apedrejaram até a morte  (Atos 7:54-60). </vt:lpstr>
      <vt:lpstr>Apresentação do PowerPoint</vt:lpstr>
      <vt:lpstr>A primeira parte da profecia dos 2.300 dias/anos cobre os 490 anos referentes ao destino de Israel e ao nascimento e morte de Jesus. Todavia, ainda temos 1.810 anos pela frente para igualar os 2.300 dias/anos que foram informados de início a Daniel. Acrescentando 1.810 anos a 34 d.C., chegamos ao ano de 1844 d.C. </vt:lpstr>
      <vt:lpstr>Em outras palavras, o período de 2.300 anos que começou em 457 a.C. termina em 1844 d.C. </vt:lpstr>
      <vt:lpstr>Apresentação do PowerPoint</vt:lpstr>
      <vt:lpstr>   O que teve lugar em 1844?   De acordo com a profecia de Daniel 8:14, o santuário seria purificado nesse tempo. </vt:lpstr>
      <vt:lpstr>Sabemos que quando Jesus morreu, em 31 d.C., o sistema sacrificial e os serviços do santuário encerraram suas funções na Terra. Deus manifestou esse fato dramaticamente quando, no momento da morte de Jesus na cruz, a cortina interior do templo rasgou-se misteriosamente em duas partes (Mateus 27:51). </vt:lpstr>
      <vt:lpstr>Anos mais tarde, em 70 d.C., os romanos destruíram o templo de Jerusalém. </vt:lpstr>
      <vt:lpstr>Então, que santuário deveria ser purificado em 1844, no encerramento dos 2.300 anos?</vt:lpstr>
      <vt:lpstr>O único santuário que permaneceu foi o celestial. O templo judeu na Terra era um modelo daquele existente no Céu. O santuário celestial é o templo em que Jesus foi ministrar após Sua ressurreição. Nele Cristo atua hoje como nosso Sumo Sacerdote. </vt:lpstr>
      <vt:lpstr>Apresentação do PowerPoint</vt:lpstr>
      <vt:lpstr>O que a purificação do santuário significa para nós?    Nos serviços do santuário do Velho Testamento, a purificação do santuário queria dizer que todos os pecados perdoados levados para o templo pelo sumo sacerdote foram apagados... </vt:lpstr>
      <vt:lpstr>...O povo considerava o Dia da Expiação como o tempo do julgamento divino. Deus tornava possível declarar o povo sem culpa diante dEle – perdoado e aceito. </vt:lpstr>
      <vt:lpstr>Podemos concluir então que, em 1844 d.C., um evento similar teve início – a purificação do santuário celestial. Deus perdoa imediatamente todos os pecados que Lhe confessamos... </vt:lpstr>
      <vt:lpstr>Mas nessa obra de purificação, Ele faz algo mais para nos dar segurança. Ele apaga o registro celestial dos pecados para sempre. Quando nosso nome surgir nesse tempo de investigação (julgamento), Jesus declarará que você está salvo por toda a eternidade, porque pertence a Ele e seus pecados foram perdoados. </vt:lpstr>
      <vt:lpstr>A obra do juízo investigativo começou em 1844. Quando ela terminar, Jesus nos levará para o lar. </vt:lpstr>
      <vt:lpstr>Apresentação do PowerPoint</vt:lpstr>
      <vt:lpstr>"Arrependei-vos e convertei-vos  para que sejam apagados os vossos pecados, de sorte que venham os tempos de refrigério, da presença do Senhor." (Atos 3:19). Jesus anseia banir nossos pecados para bem longe, assim como "o oriente está longe do ocidente" (Salmo 103:12). </vt:lpstr>
      <vt:lpstr>Muitas pessoas ficam nervosas quando ouvem sobre o juízo. Mas Jesus Se apresenta como nosso grande Advogado. Seu sangue apaga cada traço de pecado. </vt:lpstr>
      <vt:lpstr>"Eis que cedo venho e está Comigo a Minha recompensa, para retribuir a cada um segundo a sua obra. Eu Sou o Alfa e o Omega, o primeiro e o derradeiro, o princípio e o fim... </vt:lpstr>
      <vt:lpstr>...Bem-aventurado aqueles que lavam as suas vestiduras no sangue do Cordeiro para que tenham direito à árvore da vida, e possam entrar na cidade pelas portas."  (Apocalipse 22:12-14) </vt:lpstr>
      <vt:lpstr>"Se confessarmos os nossos pecados, Ele é fiel e justo para nos perdoar os pecados e purificar-nos de toda injustiça." (I João 1:9) </vt:lpstr>
      <vt:lpstr> Ezequiel 36:26 e 27: "Também vos darei um coração novo e porei dentro de vós um espírito novo; e tirarei da vossa carne o coração de pedra, e vos darei um coração de carne... </vt:lpstr>
      <vt:lpstr>...Ainda porei dentro de vós o Meu espírito, e farei que andeis nos Meus estatutos e guardeis as Minhas ordenanças e as observeis." 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PROFECIAS PARA O TEMPO DO FIM</dc:subject>
  <dc:creator>4TONS - Pr. Marcelo Augusto de Carvalho; Roberto Motta</dc:creator>
  <cp:keywords>www.4tons.com.br</cp:keywords>
  <dc:description>COMÉRCIO PROIBIDO. USO PESSOAL</dc:description>
  <cp:lastModifiedBy>UCB - Marcelo Augusto de Carvalho</cp:lastModifiedBy>
  <cp:revision>8</cp:revision>
  <dcterms:created xsi:type="dcterms:W3CDTF">2000-11-08T11:22:31Z</dcterms:created>
  <dcterms:modified xsi:type="dcterms:W3CDTF">2021-01-08T07:29:35Z</dcterms:modified>
  <cp:category>EVANGELISMO</cp:category>
</cp:coreProperties>
</file>