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sldIdLst>
    <p:sldId id="318" r:id="rId3"/>
    <p:sldId id="319" r:id="rId4"/>
    <p:sldId id="320" r:id="rId5"/>
    <p:sldId id="321" r:id="rId6"/>
    <p:sldId id="322" r:id="rId7"/>
    <p:sldId id="323" r:id="rId8"/>
    <p:sldId id="324" r:id="rId9"/>
    <p:sldId id="259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266" r:id="rId23"/>
    <p:sldId id="337" r:id="rId24"/>
    <p:sldId id="338" r:id="rId25"/>
    <p:sldId id="339" r:id="rId26"/>
    <p:sldId id="308" r:id="rId27"/>
    <p:sldId id="340" r:id="rId28"/>
    <p:sldId id="341" r:id="rId29"/>
    <p:sldId id="342" r:id="rId30"/>
    <p:sldId id="343" r:id="rId31"/>
    <p:sldId id="344" r:id="rId32"/>
    <p:sldId id="345" r:id="rId33"/>
    <p:sldId id="316" r:id="rId34"/>
    <p:sldId id="279" r:id="rId35"/>
    <p:sldId id="280" r:id="rId36"/>
    <p:sldId id="281" r:id="rId37"/>
    <p:sldId id="282" r:id="rId38"/>
    <p:sldId id="299" r:id="rId39"/>
    <p:sldId id="283" r:id="rId40"/>
    <p:sldId id="317" r:id="rId41"/>
    <p:sldId id="284" r:id="rId42"/>
    <p:sldId id="285" r:id="rId43"/>
    <p:sldId id="312" r:id="rId44"/>
    <p:sldId id="313" r:id="rId45"/>
    <p:sldId id="314" r:id="rId46"/>
    <p:sldId id="286" r:id="rId47"/>
    <p:sldId id="315" r:id="rId48"/>
    <p:sldId id="267" r:id="rId4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rgbClr val="FFFF00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00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09" autoAdjust="0"/>
    <p:restoredTop sz="90909" autoAdjust="0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51CB254-B058-499F-8140-D918523BE0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27006F0-3136-40C9-8336-61B0FF8C6A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D91F546-A14A-42E4-9E55-76949C1A5F9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AEC8146-2599-469E-91E3-17744F5D72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378DBC20-C6B5-4625-B6AF-8B94E438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3E1640E3-DB87-409A-9C64-ED265B5F8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72B8D2-3F5B-4265-9D99-185997E7B31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FD957-8332-4B8E-A2AD-1FCBA7993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18BFE-9319-4F37-B8B3-F3A34608A57B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795C55D9-56C2-4B12-BED5-436F6C8BA1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9C02A41-DC3F-4A5B-84C1-CEE397B93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1092C1-DC43-4392-9221-DF664A20E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CF81C-17AD-4083-82FD-4108500118C0}" type="slidenum">
              <a:rPr lang="en-US" altLang="pt-BR"/>
              <a:pPr/>
              <a:t>38</a:t>
            </a:fld>
            <a:endParaRPr lang="en-US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3F11628-FC99-4E3B-BF34-D6A5DAFCBB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9C4279B-9F4E-440D-BFEA-FF18C550C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DD2A1E-720A-4245-8B12-4017D9479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FFB1D-4712-4BDD-8253-9E7C0306B22F}" type="slidenum">
              <a:rPr lang="en-US" altLang="pt-BR"/>
              <a:pPr/>
              <a:t>40</a:t>
            </a:fld>
            <a:endParaRPr lang="en-US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D786932-B8CE-48D0-AA95-805D78E470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58171E0-EA5B-40B1-A534-98A72232E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23B2FA-8395-415B-8CBF-F8F4AAC6E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5270A-854F-47B5-BDA5-F60B16D0B916}" type="slidenum">
              <a:rPr lang="en-US" altLang="pt-BR"/>
              <a:pPr/>
              <a:t>41</a:t>
            </a:fld>
            <a:endParaRPr lang="en-US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C262954-C47A-4360-B87A-F716786585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56615FB-C540-4C90-83F7-71D2E70AB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93B08C-55F1-4789-918C-1198E210F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8C682-BD59-4001-8EC9-A54B433E906A}" type="slidenum">
              <a:rPr lang="en-US" altLang="pt-BR"/>
              <a:pPr/>
              <a:t>42</a:t>
            </a:fld>
            <a:endParaRPr lang="en-US" altLang="pt-BR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F7BDC24-153C-48A4-9272-7A30BEF479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7E0169-6F3E-4E6B-B232-D4131E57F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latinLnBrk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A67B2F-8E98-49A3-823D-E8AE25117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B0301-B9CB-4292-819A-236D4B36F0ED}" type="slidenum">
              <a:rPr lang="en-US" altLang="pt-BR"/>
              <a:pPr/>
              <a:t>43</a:t>
            </a:fld>
            <a:endParaRPr lang="en-US" altLang="pt-BR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6B1241B-67A8-4790-A6C1-EC149C3208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6E5956A-670C-4DF9-B0BA-89991EA0F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latinLnBrk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FCB8F0-C5D3-471A-917F-91E2CA759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8634F-935B-4636-91C1-661DB6AAFBE4}" type="slidenum">
              <a:rPr lang="en-US" altLang="pt-BR"/>
              <a:pPr/>
              <a:t>44</a:t>
            </a:fld>
            <a:endParaRPr lang="en-US" altLang="pt-BR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04C2B80D-5888-4628-9378-20C042095E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BB4EC12-1EFE-4AD4-94D1-5157B91A6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latinLnBrk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DE4C16-9F8C-4719-B229-8AE864D85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9BB26-6FDE-424C-BD4E-2D14668B7C91}" type="slidenum">
              <a:rPr lang="en-US" altLang="pt-BR"/>
              <a:pPr/>
              <a:t>45</a:t>
            </a:fld>
            <a:endParaRPr lang="en-US" altLang="pt-B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19F67B6-4CD4-4E5E-98E4-0DC535A928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88D47EA-2BE1-4D9C-A0A8-C55F0EB8A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5AE880-4FD7-41C8-85C6-FFF5EE842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CA4B9-FEB1-4225-941B-8272E1C513C6}" type="slidenum">
              <a:rPr lang="en-US" altLang="pt-BR"/>
              <a:pPr/>
              <a:t>19</a:t>
            </a:fld>
            <a:endParaRPr lang="en-US" altLang="pt-B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77194A4F-2C93-40B2-BAA8-7446F5B5D8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644B7EF-E4B9-495B-8919-B9784364C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309CCE-EBC6-4BC9-BB54-01EF59D88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250E4-5111-46EC-ADD4-80B7A66CF4FA}" type="slidenum">
              <a:rPr lang="en-US" altLang="pt-BR"/>
              <a:pPr/>
              <a:t>20</a:t>
            </a:fld>
            <a:endParaRPr lang="en-US" altLang="pt-B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D796092E-7D83-4049-AD58-9A82693CE5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E8ABFB8-387A-44EA-B955-95BCD1D08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2B5440-E8E6-41EF-8F6C-D821887F09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BDB30-8B6C-4BA7-9267-3C5B5B07541D}" type="slidenum">
              <a:rPr lang="en-US" altLang="pt-BR"/>
              <a:pPr/>
              <a:t>32</a:t>
            </a:fld>
            <a:endParaRPr lang="en-US" altLang="pt-BR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2EB50F01-0AF5-4D48-B77F-26668ADACC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3BCF3B1-9FCA-4CDA-91D2-F02303C83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12AC74-A8B7-452E-A3FC-91FA835AE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C26D7-6C14-457E-A90D-73E285AC9EA1}" type="slidenum">
              <a:rPr lang="en-US" altLang="pt-BR"/>
              <a:pPr/>
              <a:t>33</a:t>
            </a:fld>
            <a:endParaRPr lang="en-US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6710744-C3EF-4583-AC21-8CCC6B5BF8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A9447C2-62F2-4898-B081-9C55E381F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25E681-B26B-4188-8564-4E8ABA66F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9180-925D-479E-A567-186CD31C1675}" type="slidenum">
              <a:rPr lang="en-US" altLang="pt-BR"/>
              <a:pPr/>
              <a:t>34</a:t>
            </a:fld>
            <a:endParaRPr lang="en-US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8E5CA4D-46D8-477A-9DC9-411A4CD824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D812481-8E3D-4FB5-A5D5-F96989CC4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3FCCA-0661-4EE5-A213-2D665E5DE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2E22B-D9DF-465E-B41A-9FFCFB3336B7}" type="slidenum">
              <a:rPr lang="en-US" altLang="pt-BR"/>
              <a:pPr/>
              <a:t>35</a:t>
            </a:fld>
            <a:endParaRPr lang="en-US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B24B1EC-484A-400C-89BE-D178216B46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93E22DD-F0A7-4981-ABE7-B6434FD09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29937C-C0D4-45EC-B3D9-D22DC18C4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229F6-3AAA-41CE-BC82-C4D56FC5CB49}" type="slidenum">
              <a:rPr lang="en-US" altLang="pt-BR"/>
              <a:pPr/>
              <a:t>36</a:t>
            </a:fld>
            <a:endParaRPr lang="en-US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2242D22-52F2-4619-9906-5D650CEB96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6FC6BDE-AC2C-4AA7-A510-78E156D58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EF726-D21F-4EA7-9C37-82356BEC2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BCE6F-B491-4983-909C-ABF9406934CB}" type="slidenum">
              <a:rPr lang="en-US" altLang="pt-BR"/>
              <a:pPr/>
              <a:t>37</a:t>
            </a:fld>
            <a:endParaRPr lang="en-US" altLang="pt-BR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1F4C8B10-A0BC-46A4-AC5B-67A61EFE6B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BE39B89-EE35-4C1B-87AF-1A254DC77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latinLnBrk="1"/>
            <a:endParaRPr lang="pt-PT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A80B2-4128-4BFB-862F-B38299778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9E6BBF-EFF7-45F5-89BA-55C22DD93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F6185-28F6-41DF-88ED-FE9A98A0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7F7850-23B3-4668-A355-F1791F09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D0B3E-55E9-43FD-A5A0-C78BFCE8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E47A-93F7-4635-84D4-5B1401784E9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3219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B9CBD-5F3C-4DA7-AF7A-FE1E3D2C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F10B19-2FA7-41B4-8A6B-F4664C3C9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29021E-999B-4297-8679-DF678256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AFC271-C255-45B1-9FF9-A48FAE66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82A2DA-8B65-43A7-A7A9-BCDE3123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5A049-34EE-4AB0-96C1-4CD75EC5D15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833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EB2B22-55F9-49BD-8992-B7D038E55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1FC3F1-BDBA-4AC4-BA95-E5F34FE24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B46DD-D5FA-4146-9AB2-AB7A4EB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CA9092-C49B-4FE7-AE1A-E63A2A6B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0BE48-20F3-4328-9E4D-20EEC9D4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910F-2A26-422C-9E5F-190E3877F29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480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49320-5BB9-47FF-A4CD-239CB44C8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EACB41-D09E-44AD-982E-697E5B2B4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D073C6-968C-444F-9333-86224CE1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A0E4BF-67FD-4F4A-8155-37A4462F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8B2953-A11D-48B6-B6C2-4636427E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1CE73-F660-4465-9A26-CB306B029B4C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4045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B799E-5297-44ED-863E-77561D3E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74A445-6A18-43EB-98D8-CEEE6FC7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46F926-CFBF-4F99-BC38-8397E607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8FBDB-A764-4016-BEA8-267696A3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8A2E46-ECFC-4AB1-88A1-70DB8470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0D743-E96E-458C-9371-DDF09147CD8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4043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AE266-2A33-49D3-8F81-B366FC6D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BEC7ED-E93A-4FAF-9959-392C5E415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4FCA4-852F-430C-BFF8-3CC80264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48578-F484-4299-B8C8-032E5006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BB54B3-15F9-4A87-84D8-A574A10B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132A6-0DBD-4918-9BA6-A4CA21E51506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89393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17083-78C1-4C2F-AE34-EF92A957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E5B2E-6F65-4DE4-AA88-1CBB0D940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6F8CAD-E7C3-4F99-A59D-93B3BE4F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1043E7-64EC-40E6-8CB7-9E3037D7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C77B7C-5116-4F96-908A-C5D7B814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2522F8-DD7D-4A10-B2EA-97D7C7A0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16C62-AFD1-4BF0-B73E-3FA783E9FB26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7597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D40EA-5655-4D44-BD60-9BA489F1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354D74-1CC9-41ED-9156-0078B091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3B6609-B9A6-4EEB-B4B9-D3EDF96CA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1C502C-423A-4B35-8105-D93C85B2E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A06C267-1ABA-457E-AB3D-FEBB38EF0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79200B-C695-4EE2-B1D2-BCC3952C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A05CCB-8ACA-4EF7-8A28-A63D6D40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111862-6226-450F-B602-705DB0E9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49E93-AE54-4043-87D8-7335B514A28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09368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6F708-426B-42B0-AB2C-932E1629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715A69-A99A-4FD1-B901-DF0FB3F4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6105E4C-BC75-4DFC-AEE6-8F9D5240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EFD360-EBCC-4D2E-8C50-11F1A573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B267-DFDB-4323-B95A-5C429B99720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95692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9C2ADC-DF0B-4889-AF7C-63D7225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150839-7CB8-475E-8557-A7EAB720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5F2B92-7914-4237-A5D7-4A066F1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11AC2-5DA5-49AC-A67A-46DD6D5C152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0219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1CC6B-945F-447D-8FF4-D47A4A47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460F7A-B243-4E2E-9C4B-ECBF1B24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296A2F-00B5-4AAF-83B5-864870B1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A7CB8F-859B-40E8-9588-1D515885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E1E699-DF54-4CFF-B2F3-23D5D5DA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CFAB14-A559-44D5-AF34-8754BAFE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D9AB1-F169-4040-A866-342C174A1AA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1306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E2FF1-97F0-4A28-87BE-10CCDB58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BBEC3A-B67F-4DD8-AC1E-E11DC8B44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519B72-8303-4EFD-9DB2-07D2AE08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38EC27-F76F-40AE-B09B-D62DE98C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B9962B-ABB8-4129-86C8-AD58012B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61E11-7080-41F0-AE29-F2E0FE9CAF0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2304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4372C-091F-4454-AAB2-2F8EF389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8A87A67-9678-4725-AF86-BD894C6D7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12DCD-D75F-426E-B79A-3D48378F7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1B0934-F30E-4734-8B35-EA5870F2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45E70C-AF92-46DE-B4D2-D596B807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C4774A-BF7A-46E9-9DCF-6A016E4B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F8233-2374-436C-840C-A29CF613F719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75211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4550F-E343-4667-9230-AEE6D472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C0BF55-8F64-4E1D-A1AD-60457D2D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4EB617-A0C5-4B49-A8DA-2127835A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48CD20-73DE-40A0-8518-702BCDFC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71F1D4-4CDC-4061-BC5B-B57D7688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9987F-579A-48E8-B809-5EC5513E98A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93013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BFF0DF-55A3-468D-9408-90C77253C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97FB23-C8A4-4F9C-AC1B-A088F9C90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6981DA-E2C9-47AB-8F96-FF7C02B3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5C427-1518-4767-BC58-37CB3F9C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1DEB78-0863-4157-9AEC-B80FEA36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2781A-0965-445D-A479-D2F87F206F88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036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D4BF9-91FF-4A68-83FF-BBBD776D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514A8B-0896-425E-A701-6C2988A9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ADC1E3-1179-4FD7-93CE-412882D3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89F6A-E1E6-4892-83F1-E7FF9764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ACE1FC-EDC6-435C-BA4A-CD40D1C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F2BB8-0A9F-4856-B113-950A474F658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7344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C4DC7-E832-410E-97CF-B4A0EA97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BD4ABD-0A78-4F87-B5DF-B1F6B1716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4A1E1C-6936-477C-9117-1EA431646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D352EA-57E8-4E30-B00D-81D75EB3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431CE-B802-41AB-B391-DFA47815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C9737A-8AB4-4B64-9E73-CDB312BE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38204-D894-453D-A93C-FDA285568D0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981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78816-4893-446A-9787-884E267B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E27329-8F27-4567-A778-BDB82778E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7CD57E-89EC-44C1-9469-D3B9578E5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61673-600B-4FFC-992B-9FB601BAA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441146-73B1-4C6B-AC42-9340EA5E9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E9BA21-CDB6-4AC2-B721-D8E3511F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F458B68-1988-4FCB-ACFC-E6428CCC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6756DCC-FCD7-4C10-9C88-886B91D6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6E4F-4C24-4021-87F4-DA9CC4D0ED8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3744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BC8BD-024A-4C18-B57C-3714DBD6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81BC21-8690-4B72-9931-458B79E5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A265A7-C45C-4B8E-90CE-B3321A6F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F83D47-E5A5-4071-8303-619E498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B8FC0-A0C1-42B1-ACC0-056391C02D2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4181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72F8603-FFA7-4EF7-B054-184ECBC8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964309-3AF8-41DB-98B2-534ABC34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3BF02D-D13D-4B1C-ADAE-E1C87A8E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35C9-B1C1-45ED-A126-AA42937803E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6059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06FCD-8761-4598-BD8A-CA21FECB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7A7587-3C5A-4E75-9547-9481EE34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B299BA-3E74-4CDD-89AD-F5241C425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644331-E110-430A-8A33-042A6A66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8AB99F-54B2-4E80-B60E-34C95CDC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885508-9DEB-4396-BEDE-62A17C5B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5534-0579-41DB-829A-4E3A638E979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5821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4DD2E-8928-4AC3-B671-6AF9B28E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95B73D-A7C0-4F56-AAAD-50C5AFB5F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A57571-13F2-4F8D-98EF-B13EFBDDE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364272-7D60-4442-81D5-AFA9F11A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0E49B-83DB-425E-86E6-2F7324A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E80458-27A0-423C-9AC0-F439D76D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A679-EB86-48C7-9F1D-9EA634B45D1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0693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DA1ADC-412E-4723-8EBF-40B94251F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50F169-E45D-46E3-82CB-DB62FB32D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9CCEA0-5741-4EA4-9940-6C3A42C304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CBD97B-CC92-46DD-AD3F-71A1AC96D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8C8296-7218-4794-AC87-5826EA7A11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219BC76B-3CBC-421A-970D-BB10275B66B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F871475-FF98-476A-8717-923C55F5B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4B02281D-0986-458C-80CD-ABC7CCD4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D36D305D-A892-4C19-83AE-F93A289AD3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B9081B7C-CBC3-4B61-B1C8-CDE92E46D1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C45E6D7-8033-4BA6-83E6-5B56298FBE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E6B20CF-BE94-433B-8807-426C20295DE3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3155798C-CAF0-4259-8C89-7270D2C1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>
            <a:extLst>
              <a:ext uri="{FF2B5EF4-FFF2-40B4-BE49-F238E27FC236}">
                <a16:creationId xmlns:a16="http://schemas.microsoft.com/office/drawing/2014/main" id="{08ED8BE9-48FD-445B-A1F2-1880EF532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565400"/>
            <a:ext cx="4968876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E DEPOIS DA MORTE?</a:t>
            </a:r>
            <a:endParaRPr lang="en-US" altLang="pt-BR" sz="48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19BA1CC8-964E-4425-A3F1-E2414DD6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>
            <a:extLst>
              <a:ext uri="{FF2B5EF4-FFF2-40B4-BE49-F238E27FC236}">
                <a16:creationId xmlns:a16="http://schemas.microsoft.com/office/drawing/2014/main" id="{3FD79AFF-8C6F-4717-A23A-5B5EEB27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4832350"/>
            <a:ext cx="6492875" cy="1189038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solidFill>
                  <a:srgbClr val="FFFF66"/>
                </a:solidFill>
                <a:latin typeface="Comic Sans MS" panose="030F0702030302020204" pitchFamily="66" charset="0"/>
              </a:rPr>
              <a:t>ECLES. 12:7</a:t>
            </a:r>
            <a:endParaRPr lang="en-US" altLang="pt-BR" sz="4000" b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9BEAE337-6FE7-42D2-8CD7-758B846E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3">
            <a:extLst>
              <a:ext uri="{FF2B5EF4-FFF2-40B4-BE49-F238E27FC236}">
                <a16:creationId xmlns:a16="http://schemas.microsoft.com/office/drawing/2014/main" id="{48F4565C-893F-4244-9B44-CF6AD9B5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048250"/>
            <a:ext cx="6477000" cy="11890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Comic Sans MS" panose="030F0702030302020204" pitchFamily="66" charset="0"/>
              </a:rPr>
              <a:t>EZEQ. 18:4</a:t>
            </a:r>
            <a:endParaRPr lang="en-US" altLang="pt-BR" sz="40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3E4FFF66-9CFF-4202-82E3-E1C4C853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Text Box 3">
            <a:extLst>
              <a:ext uri="{FF2B5EF4-FFF2-40B4-BE49-F238E27FC236}">
                <a16:creationId xmlns:a16="http://schemas.microsoft.com/office/drawing/2014/main" id="{BD80773E-1F89-4FAD-9F15-77FF23F4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8913"/>
            <a:ext cx="6300788" cy="6427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ECLES. 3:19 e 20- “Porque o que sucede aos filhos dos homens, isso mesmo também sucede aos animais; a mesma coisa lhes sucede; como morre um, assim morre o outro, todos têm o mesmo fôlego; e a vantagem dos homens sobre os animais não é nenhuma, porque todos são vaidade. Todos vão para um lugar; todos são pó, e todos ao pó tornarão.”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ECA25499-CF11-4EA5-965C-ECC413CC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Text Box 3">
            <a:extLst>
              <a:ext uri="{FF2B5EF4-FFF2-40B4-BE49-F238E27FC236}">
                <a16:creationId xmlns:a16="http://schemas.microsoft.com/office/drawing/2014/main" id="{AEEC710E-782C-414B-A36F-2E7278A57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33375"/>
            <a:ext cx="6659563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ECLES. 9:5,6- “Porque os vivos sabem que hão de morrer, mas os mortos não sabem coisa nenhuma, nem tão pouco eles têm jamais recompensa, mas a sua memória ficou entregue ao esquecimento. Até o seu amor, o seu ódio, e a sua inveja já pereceram, e já não têm parte alguma neste século, em coisa alguma do que se faz debaixo do sol.”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F25FDAD5-821B-48A4-AB7C-03FFF2D6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Text Box 3">
            <a:extLst>
              <a:ext uri="{FF2B5EF4-FFF2-40B4-BE49-F238E27FC236}">
                <a16:creationId xmlns:a16="http://schemas.microsoft.com/office/drawing/2014/main" id="{D300528C-BAD5-4579-95B9-523A1BB3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66738"/>
            <a:ext cx="5724525" cy="5310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ECLES. 9:10 </a:t>
            </a:r>
          </a:p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“Tudo quanto te vier à mão para fazer, faze-o conforme as tuas forças, porque na sepultura, para onde tu vais, não há obra, nem indústria, nem ciência, nem sabedoria alguma.”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7A7319D2-BE41-4D82-B9F6-B178A898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215438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Text Box 3">
            <a:extLst>
              <a:ext uri="{FF2B5EF4-FFF2-40B4-BE49-F238E27FC236}">
                <a16:creationId xmlns:a16="http://schemas.microsoft.com/office/drawing/2014/main" id="{923694E0-CF7F-4798-9EAE-102D1A0BF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46150"/>
            <a:ext cx="5508625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SALMO 146:4</a:t>
            </a:r>
          </a:p>
          <a:p>
            <a:pPr>
              <a:spcBef>
                <a:spcPct val="50000"/>
              </a:spcBef>
            </a:pP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“Sai-lhes o espírito, e eles tornam-se em sua terra; naquele mesmo dia perecem os seus pensamentos.”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E0D4514A-E355-4E52-B81D-3AFEF906E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215438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3">
            <a:extLst>
              <a:ext uri="{FF2B5EF4-FFF2-40B4-BE49-F238E27FC236}">
                <a16:creationId xmlns:a16="http://schemas.microsoft.com/office/drawing/2014/main" id="{56F3D782-03E0-4169-A996-9D6AB47C0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54075"/>
            <a:ext cx="4824412" cy="4446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SALMO 115:17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“Os mortos não louvam ao Senhor, nem os que descem ao silêncio.”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A74AA292-1AFA-4742-81BB-9F42BB47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>
            <a:extLst>
              <a:ext uri="{FF2B5EF4-FFF2-40B4-BE49-F238E27FC236}">
                <a16:creationId xmlns:a16="http://schemas.microsoft.com/office/drawing/2014/main" id="{D8B8178C-57EE-4746-8627-2A8F2DB0F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9750"/>
            <a:ext cx="5111750" cy="527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ATOS 2:34 </a:t>
            </a:r>
          </a:p>
          <a:p>
            <a:pPr>
              <a:spcBef>
                <a:spcPct val="50000"/>
              </a:spcBef>
            </a:pP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“Porque Davi </a:t>
            </a:r>
            <a:r>
              <a:rPr lang="en-US" altLang="pt-BR" sz="4000" u="sng">
                <a:solidFill>
                  <a:schemeClr val="bg1"/>
                </a:solidFill>
                <a:latin typeface="Comic Sans MS" panose="030F0702030302020204" pitchFamily="66" charset="0"/>
              </a:rPr>
              <a:t>não subiu aos céus</a:t>
            </a: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, mas ele próprio diz: Disse o Senhor ao meu Senhor: Assenta-te à minha direita.”</a:t>
            </a:r>
            <a:endParaRPr lang="en-US" altLang="pt-BR" sz="40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643E4185-D253-49B3-836E-BCFD235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A59D484C-4FAB-462B-89E3-A8300B37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550" y="304800"/>
            <a:ext cx="9677400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 O Deus eterno é imortal. </a:t>
            </a:r>
          </a:p>
          <a:p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( I Tm. 1:17)</a:t>
            </a:r>
          </a:p>
          <a:p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 Ele é “ o único que possui a                   imortalidade”. </a:t>
            </a:r>
          </a:p>
          <a:p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( I. Tim. 6:16)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 r="-1689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7C5EBFF2-9E11-48C1-81B6-373D115EF7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-100013"/>
            <a:ext cx="7772400" cy="1143001"/>
          </a:xfrm>
          <a:noFill/>
          <a:ln/>
        </p:spPr>
        <p:txBody>
          <a:bodyPr lIns="92075" tIns="46038" rIns="92075" bIns="46038"/>
          <a:lstStyle/>
          <a:p>
            <a:r>
              <a:rPr lang="en-US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IMORTALIDADE</a:t>
            </a:r>
            <a:endParaRPr lang="en-US" altLang="pt-BR" sz="4400">
              <a:latin typeface="Comic Sans MS" panose="030F0702030302020204" pitchFamily="66" charset="0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D086C76-6DB4-4BB6-AC17-65516BB417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451850" cy="1905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3600" b="1">
                <a:latin typeface="Comic Sans MS" panose="030F0702030302020204" pitchFamily="66" charset="0"/>
              </a:rPr>
              <a:t>Os tradutores das Escrituras usaram a palavra imortalidade para traduzir os termos Gregos:</a:t>
            </a:r>
            <a:endParaRPr lang="en-US" altLang="pt-BR" sz="3600">
              <a:latin typeface="Comic Sans MS" panose="030F0702030302020204" pitchFamily="66" charset="0"/>
            </a:endParaRPr>
          </a:p>
          <a:p>
            <a:pPr algn="l"/>
            <a:endParaRPr lang="en-US" altLang="pt-BR" sz="3600" b="1">
              <a:latin typeface="Comic Sans MS" panose="030F0702030302020204" pitchFamily="66" charset="0"/>
            </a:endParaRPr>
          </a:p>
          <a:p>
            <a:pPr algn="l"/>
            <a:r>
              <a:rPr lang="en-US" altLang="pt-BR" sz="3600" b="1" i="1">
                <a:latin typeface="Comic Sans MS" panose="030F0702030302020204" pitchFamily="66" charset="0"/>
              </a:rPr>
              <a:t>ATHANASIA</a:t>
            </a:r>
            <a:r>
              <a:rPr lang="en-US" altLang="pt-BR" sz="3600" b="1">
                <a:latin typeface="Comic Sans MS" panose="030F0702030302020204" pitchFamily="66" charset="0"/>
              </a:rPr>
              <a:t>      Ausência de morte</a:t>
            </a:r>
          </a:p>
          <a:p>
            <a:pPr algn="l"/>
            <a:endParaRPr lang="en-US" altLang="pt-BR" sz="3600">
              <a:latin typeface="Comic Sans MS" panose="030F0702030302020204" pitchFamily="66" charset="0"/>
            </a:endParaRPr>
          </a:p>
          <a:p>
            <a:pPr algn="l"/>
            <a:r>
              <a:rPr lang="en-US" altLang="pt-BR" sz="3600" b="1" i="1">
                <a:latin typeface="Comic Sans MS" panose="030F0702030302020204" pitchFamily="66" charset="0"/>
              </a:rPr>
              <a:t>APHTARSIA</a:t>
            </a:r>
            <a:r>
              <a:rPr lang="en-US" altLang="pt-BR" sz="3600">
                <a:latin typeface="Comic Sans MS" panose="030F0702030302020204" pitchFamily="66" charset="0"/>
              </a:rPr>
              <a:t>   </a:t>
            </a:r>
            <a:r>
              <a:rPr lang="en-US" altLang="pt-BR" sz="3600" b="1">
                <a:latin typeface="Comic Sans MS" panose="030F0702030302020204" pitchFamily="66" charset="0"/>
              </a:rPr>
              <a:t>     Incorruptibilidade</a:t>
            </a:r>
            <a:endParaRPr lang="en-US" altLang="pt-BR" sz="3600">
              <a:latin typeface="Comic Sans MS" panose="030F0702030302020204" pitchFamily="66" charset="0"/>
            </a:endParaRPr>
          </a:p>
        </p:txBody>
      </p:sp>
      <p:pic>
        <p:nvPicPr>
          <p:cNvPr id="109572" name="Picture 4">
            <a:extLst>
              <a:ext uri="{FF2B5EF4-FFF2-40B4-BE49-F238E27FC236}">
                <a16:creationId xmlns:a16="http://schemas.microsoft.com/office/drawing/2014/main" id="{FE7EB954-2E81-4F7A-87A1-C9E9E4241C1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5229225"/>
            <a:ext cx="8604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5">
            <a:extLst>
              <a:ext uri="{FF2B5EF4-FFF2-40B4-BE49-F238E27FC236}">
                <a16:creationId xmlns:a16="http://schemas.microsoft.com/office/drawing/2014/main" id="{F1F5AD27-49A1-4A28-9763-2949E0DC09F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933825"/>
            <a:ext cx="8604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32E0B691-E856-4F6A-9983-618CE392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0438EF3F-6881-4752-8262-8931BBCC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09775"/>
            <a:ext cx="4810125" cy="17367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GÊNESIS 2:7</a:t>
            </a:r>
            <a:endParaRPr lang="en-US" altLang="pt-BR" sz="36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A1600BB-33FC-440D-8036-2F6B4F10A5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143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5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IMORTALIDADE</a:t>
            </a:r>
            <a:endParaRPr lang="en-US" altLang="pt-BR" sz="54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6787BCD-B2E6-45F0-800B-ED3486A8DC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1844675"/>
            <a:ext cx="8736012" cy="21336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400" b="1">
                <a:latin typeface="Comic Sans MS" panose="030F0702030302020204" pitchFamily="66" charset="0"/>
              </a:rPr>
              <a:t>Os termos usualmente traduzidos como “alma” e “espírito”, ocorrem mais de 1.600 vezes na bíblia, mas em nenhum caso estão associados a “imortal” ou “imortalidade”.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65CFCE7-E8BF-4B28-8881-53E31573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Oval 4">
            <a:extLst>
              <a:ext uri="{FF2B5EF4-FFF2-40B4-BE49-F238E27FC236}">
                <a16:creationId xmlns:a16="http://schemas.microsoft.com/office/drawing/2014/main" id="{20654DDD-A69D-450F-9086-C030D7DC4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6629400" cy="1981200"/>
          </a:xfrm>
          <a:prstGeom prst="ellipse">
            <a:avLst/>
          </a:prstGeom>
          <a:solidFill>
            <a:srgbClr val="96969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TESS. 4:14</a:t>
            </a:r>
            <a:endParaRPr lang="en-US" altLang="pt-BR" sz="40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F43700CF-D07E-451C-8DDC-C372814A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3">
            <a:extLst>
              <a:ext uri="{FF2B5EF4-FFF2-40B4-BE49-F238E27FC236}">
                <a16:creationId xmlns:a16="http://schemas.microsoft.com/office/drawing/2014/main" id="{BBE311C0-1AAB-4D45-B62F-05318370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34938"/>
            <a:ext cx="5791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4000">
                <a:solidFill>
                  <a:srgbClr val="FFFFFF"/>
                </a:solidFill>
                <a:latin typeface="Comic Sans MS" panose="030F0702030302020204" pitchFamily="66" charset="0"/>
              </a:rPr>
              <a:t>INFERNO NA BÍBLIA</a:t>
            </a:r>
            <a:endParaRPr lang="en-US" altLang="pt-BR" sz="32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4692" name="Text Box 4">
            <a:extLst>
              <a:ext uri="{FF2B5EF4-FFF2-40B4-BE49-F238E27FC236}">
                <a16:creationId xmlns:a16="http://schemas.microsoft.com/office/drawing/2014/main" id="{A98B5896-8187-46AD-9C33-40699871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84313"/>
            <a:ext cx="8353425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3600" u="sng">
                <a:solidFill>
                  <a:schemeClr val="bg1"/>
                </a:solidFill>
                <a:latin typeface="Comic Sans MS" panose="030F0702030302020204" pitchFamily="66" charset="0"/>
              </a:rPr>
              <a:t>SHEOL</a:t>
            </a: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- aparece 62 vezes no VT. Sepultura ou lugar de silêncio dos mortos.</a:t>
            </a:r>
          </a:p>
          <a:p>
            <a:pPr algn="l"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altLang="pt-BR" sz="3600" u="sng">
                <a:solidFill>
                  <a:schemeClr val="bg1"/>
                </a:solidFill>
                <a:latin typeface="Comic Sans MS" panose="030F0702030302020204" pitchFamily="66" charset="0"/>
              </a:rPr>
              <a:t>HADES</a:t>
            </a: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- é usada 10 vezes no NT. Lugar de descanso dos mortos ou sepultura.</a:t>
            </a:r>
            <a:endParaRPr lang="en-US" altLang="pt-BR" sz="3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25732244-B224-4545-B79D-406BA6EA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>
            <a:extLst>
              <a:ext uri="{FF2B5EF4-FFF2-40B4-BE49-F238E27FC236}">
                <a16:creationId xmlns:a16="http://schemas.microsoft.com/office/drawing/2014/main" id="{6D315D3F-067A-4D40-BF7D-9501A060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34938"/>
            <a:ext cx="5791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4000">
                <a:solidFill>
                  <a:srgbClr val="FFFFFF"/>
                </a:solidFill>
                <a:latin typeface="Comic Sans MS" panose="030F0702030302020204" pitchFamily="66" charset="0"/>
              </a:rPr>
              <a:t>INFERNO NA BÍBLIA</a:t>
            </a:r>
            <a:endParaRPr lang="en-US" altLang="pt-BR" sz="32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4F9C1232-C411-4E64-8F36-EA63457F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81163"/>
            <a:ext cx="8382000" cy="3662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altLang="pt-BR" sz="3600" u="sng">
                <a:solidFill>
                  <a:schemeClr val="bg1"/>
                </a:solidFill>
                <a:latin typeface="Comic Sans MS" panose="030F0702030302020204" pitchFamily="66" charset="0"/>
              </a:rPr>
              <a:t>TÁRTARO</a:t>
            </a: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- ocorre apenas uma vez no NT, II Pedro 2:4. Refere-se mais a um ato do que a um lugar. Deus rebaixou os anjos reservando-os para um julgamento futuro.</a:t>
            </a:r>
            <a:endParaRPr lang="en-US" altLang="pt-BR" sz="3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207695D6-4B2D-476E-B3DB-54A5B75C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>
            <a:extLst>
              <a:ext uri="{FF2B5EF4-FFF2-40B4-BE49-F238E27FC236}">
                <a16:creationId xmlns:a16="http://schemas.microsoft.com/office/drawing/2014/main" id="{12CB8F68-5E06-4302-91A6-3521C7D8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44475"/>
            <a:ext cx="8991600" cy="6308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3200" u="sng">
                <a:solidFill>
                  <a:srgbClr val="FFFFFF"/>
                </a:solidFill>
                <a:latin typeface="Comic Sans MS" panose="030F0702030302020204" pitchFamily="66" charset="0"/>
              </a:rPr>
              <a:t>GEENA</a:t>
            </a:r>
            <a:r>
              <a:rPr lang="en-US" altLang="pt-BR" sz="3200">
                <a:solidFill>
                  <a:srgbClr val="FFFFFF"/>
                </a:solidFill>
                <a:latin typeface="Comic Sans MS" panose="030F0702030302020204" pitchFamily="66" charset="0"/>
              </a:rPr>
              <a:t>- vem do vocábulo hebraico Ge Hinom ou Gé ben Hinom, Vale de Hinom ou Vale do Filho de Hinom. Neste vale os ímpios queimavam os próprios filhos (II Crônicas 28:3).</a:t>
            </a:r>
          </a:p>
          <a:p>
            <a:pPr algn="l">
              <a:spcBef>
                <a:spcPct val="50000"/>
              </a:spcBef>
            </a:pPr>
            <a:r>
              <a:rPr lang="en-US" altLang="pt-BR" sz="3200">
                <a:solidFill>
                  <a:srgbClr val="FFFFFF"/>
                </a:solidFill>
                <a:latin typeface="Comic Sans MS" panose="030F0702030302020204" pitchFamily="66" charset="0"/>
              </a:rPr>
              <a:t>Por estas circunstâncias, este vale se tornou símbolo de abominação e terror.</a:t>
            </a:r>
          </a:p>
          <a:p>
            <a:pPr algn="l">
              <a:spcBef>
                <a:spcPct val="50000"/>
              </a:spcBef>
            </a:pPr>
            <a:r>
              <a:rPr lang="en-US" altLang="pt-BR" sz="3200">
                <a:solidFill>
                  <a:srgbClr val="FFFFFF"/>
                </a:solidFill>
                <a:latin typeface="Comic Sans MS" panose="030F0702030302020204" pitchFamily="66" charset="0"/>
              </a:rPr>
              <a:t>O vale de Hinom era um crematório das sujidades da cidade de Jerusalém.</a:t>
            </a:r>
          </a:p>
          <a:p>
            <a:pPr algn="l">
              <a:spcBef>
                <a:spcPct val="50000"/>
              </a:spcBef>
            </a:pPr>
            <a:r>
              <a:rPr lang="en-US" altLang="pt-BR" sz="3200">
                <a:solidFill>
                  <a:srgbClr val="FFFFFF"/>
                </a:solidFill>
                <a:latin typeface="Comic Sans MS" panose="030F0702030302020204" pitchFamily="66" charset="0"/>
              </a:rPr>
              <a:t>A bíblia usa este vale como símbolo da destruição dos ímpios</a:t>
            </a:r>
            <a:r>
              <a:rPr lang="en-US" altLang="pt-BR" sz="400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endParaRPr lang="en-US" altLang="pt-BR" sz="40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27A1C1C3-2FBA-48E0-B8E4-A25B43C9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3">
            <a:extLst>
              <a:ext uri="{FF2B5EF4-FFF2-40B4-BE49-F238E27FC236}">
                <a16:creationId xmlns:a16="http://schemas.microsoft.com/office/drawing/2014/main" id="{ABC4C17E-24BC-413B-9254-C0CD0B1B4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839200" cy="956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APOC. 20:9-10</a:t>
            </a:r>
          </a:p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E subiram sobre a largura da terra, e cercaram o arraial dos santos e a cidade amada; mas </a:t>
            </a:r>
            <a:r>
              <a:rPr lang="en-US" altLang="pt-BR" sz="3600" u="sng">
                <a:solidFill>
                  <a:schemeClr val="bg1"/>
                </a:solidFill>
                <a:latin typeface="Comic Sans MS" panose="030F0702030302020204" pitchFamily="66" charset="0"/>
              </a:rPr>
              <a:t>desceu fogo do céu e os devorou</a:t>
            </a:r>
            <a:r>
              <a:rPr lang="en-US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.   E o Diabo, que os enganava, foi lançado no lago de fogo e enxofre, onde está a besta e o falso profeta; e de dia e de noite serão atormentados </a:t>
            </a:r>
            <a:r>
              <a:rPr lang="en-US" altLang="pt-BR" sz="3600" u="sng">
                <a:solidFill>
                  <a:schemeClr val="bg1"/>
                </a:solidFill>
                <a:latin typeface="Comic Sans MS" panose="030F0702030302020204" pitchFamily="66" charset="0"/>
              </a:rPr>
              <a:t>para todo o sempre.”</a:t>
            </a:r>
          </a:p>
          <a:p>
            <a:pPr>
              <a:spcBef>
                <a:spcPct val="50000"/>
              </a:spcBef>
            </a:pPr>
            <a:endParaRPr lang="en-US" altLang="pt-BR" sz="3600" u="sng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pt-BR" sz="3600" u="sng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pt-BR" sz="3200" b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pt-BR" sz="32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56FB9AE7-CE55-4BA4-B47E-765080F3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3">
            <a:extLst>
              <a:ext uri="{FF2B5EF4-FFF2-40B4-BE49-F238E27FC236}">
                <a16:creationId xmlns:a16="http://schemas.microsoft.com/office/drawing/2014/main" id="{F679592F-53F8-4746-B62D-973B0A2A5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7239000" cy="717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000">
                <a:solidFill>
                  <a:schemeClr val="bg1"/>
                </a:solidFill>
                <a:latin typeface="Comic Sans MS" panose="030F0702030302020204" pitchFamily="66" charset="0"/>
              </a:rPr>
              <a:t>MAT. 25:46</a:t>
            </a:r>
          </a:p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“E irão estes para o tormento eterno, mas os justos para a vida eterna.”</a:t>
            </a:r>
          </a:p>
          <a:p>
            <a:pPr algn="l">
              <a:spcBef>
                <a:spcPct val="50000"/>
              </a:spcBef>
            </a:pPr>
            <a:endParaRPr lang="en-US" altLang="pt-BR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endParaRPr lang="en-US" altLang="pt-BR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7EC6B0C6-6B66-4492-9DFC-13F82363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Text Box 3">
            <a:extLst>
              <a:ext uri="{FF2B5EF4-FFF2-40B4-BE49-F238E27FC236}">
                <a16:creationId xmlns:a16="http://schemas.microsoft.com/office/drawing/2014/main" id="{5E1145A0-D184-463E-A038-EFE802C0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01000" cy="9167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000">
                <a:solidFill>
                  <a:schemeClr val="bg1"/>
                </a:solidFill>
                <a:latin typeface="Comic Sans MS" panose="030F0702030302020204" pitchFamily="66" charset="0"/>
              </a:rPr>
              <a:t>JUDAS 7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“Assim como Sodoma e Gomorra, e as cidades circunvizinhas, que, havendo-se corrompido como aqueles, e ido após outra carne, foram postas por exemplo, sofrendo a pena do fogo eterno.”</a:t>
            </a:r>
            <a:endParaRPr lang="en-US" altLang="pt-BR" sz="60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endParaRPr lang="en-US" altLang="pt-BR" sz="5400" b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endParaRPr lang="en-US" altLang="pt-BR" sz="5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0E3310BF-9CC1-43FE-9B61-7A87419B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Text Box 3">
            <a:extLst>
              <a:ext uri="{FF2B5EF4-FFF2-40B4-BE49-F238E27FC236}">
                <a16:creationId xmlns:a16="http://schemas.microsoft.com/office/drawing/2014/main" id="{C1D3A0D0-7105-4D6A-96FE-561082AC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229600" cy="9372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II PEDRO 2:6</a:t>
            </a:r>
          </a:p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“E condenou à subversão as cidades de Sodoma e Gomorra, reduzindo-as à cinza, e pondo-as para exemplo aos que vivessem impiamente.”</a:t>
            </a:r>
          </a:p>
          <a:p>
            <a:pPr algn="l">
              <a:spcBef>
                <a:spcPct val="50000"/>
              </a:spcBef>
            </a:pPr>
            <a:endParaRPr lang="en-US" altLang="pt-BR" sz="5400" b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endParaRPr lang="en-US" altLang="pt-BR" sz="5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endParaRPr lang="en-US" altLang="pt-BR" sz="5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EDD8A77E-A5E2-435E-B674-F43C3A9D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>
            <a:extLst>
              <a:ext uri="{FF2B5EF4-FFF2-40B4-BE49-F238E27FC236}">
                <a16:creationId xmlns:a16="http://schemas.microsoft.com/office/drawing/2014/main" id="{6A670CAC-B6DF-457C-AB43-3F171EEFD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228600"/>
            <a:ext cx="6553200" cy="655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Malaquias 4: 1: "Pois eis que vem o dia, e arde como fornalha; todos os soberbos e todos os que cometem perversidade serão como o restolho; o dia que vem os abrasará, diz o Senhor dos Exércitos, de sorte que não lhes deixará nem raiz nem ramo".</a:t>
            </a:r>
            <a:endParaRPr lang="pt-PT" altLang="pt-BR" sz="400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92559E4D-83E5-4226-B782-0A08FE7D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34EF831D-8BCF-4933-8711-58BF8CEB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995738"/>
            <a:ext cx="5976938" cy="25288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PÓ DA TERRA</a:t>
            </a:r>
          </a:p>
          <a:p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+</a:t>
            </a:r>
          </a:p>
          <a:p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FÔLEGO DE VIDA</a:t>
            </a:r>
          </a:p>
          <a:p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ALMA VIVENTE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BC3984C7-394C-4D35-A945-F6558C83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Rectangle 3">
            <a:extLst>
              <a:ext uri="{FF2B5EF4-FFF2-40B4-BE49-F238E27FC236}">
                <a16:creationId xmlns:a16="http://schemas.microsoft.com/office/drawing/2014/main" id="{7D8B6CFB-0675-4078-9626-876F7F3A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24400"/>
            <a:ext cx="8610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OS ÍMPIOS:</a:t>
            </a:r>
          </a:p>
          <a:p>
            <a:pPr>
              <a:buFontTx/>
              <a:buChar char="•"/>
            </a:pPr>
            <a:r>
              <a:rPr lang="en-US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DEIXARÃO DE EXISTIR- SAL. 37:10</a:t>
            </a:r>
          </a:p>
          <a:p>
            <a:pPr>
              <a:buFontTx/>
              <a:buChar char="•"/>
            </a:pPr>
            <a:r>
              <a:rPr lang="en-US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PERECERÃO CONSUMIDOS- SAL. 37:20</a:t>
            </a:r>
          </a:p>
          <a:p>
            <a:pPr>
              <a:buFontTx/>
              <a:buChar char="•"/>
            </a:pPr>
            <a:r>
              <a:rPr lang="en-US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DESAPARECERÃO- SAL. 37:36</a:t>
            </a:r>
            <a:endParaRPr lang="en-US" altLang="pt-BR" sz="32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B9FA5D4A-16E5-4BA7-AB09-20ECEE65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A2DEF4B5-8DA8-4C5A-B76E-28B2CA9F2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86868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OS ÍMPIOS: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serão destruídos (Salmo 145:20) 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morrerão (Ezequiel 18:4)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serão consumidos (Salmo 21:9) 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serão eliminados (Provérbios 2:22) 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 vida lhes será tirada (Provérbios 22:23) 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tomar-se-ão em cinza (Malaquias 4:3)</a:t>
            </a:r>
            <a:endParaRPr lang="en-US" altLang="pt-BR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5CDE8D3-B553-47F8-88CF-E6B8F3954F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2620963"/>
            <a:ext cx="4751388" cy="1600200"/>
          </a:xfrm>
          <a:noFill/>
          <a:ln/>
          <a:effectLst>
            <a:outerShdw dist="56796" dir="1593903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PARÁBOLA DO RICO E LÁZARO</a:t>
            </a:r>
            <a:br>
              <a:rPr lang="en-US" altLang="pt-BR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br>
              <a:rPr lang="en-US" altLang="pt-BR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pt-BR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Lucas 16:19-31</a:t>
            </a:r>
            <a:endParaRPr lang="en-US" altLang="pt-BR" sz="4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78174B3E-5528-4512-B3BD-353319A9E6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125538"/>
            <a:ext cx="8424862" cy="31242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Parábola</a:t>
            </a:r>
            <a:r>
              <a:rPr lang="en-US" altLang="pt-BR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comparação ou ilustração, visando ensinar-nos uma verdade. Emprego de circunstâncias comuns do dia a dia para ilustrar verdades religiosas. Espécie de alegoria que envolve algum preceito moral.</a:t>
            </a:r>
            <a:r>
              <a:rPr lang="en-US" altLang="pt-BR" sz="40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6646D63-EF02-4DCC-87A2-DEAE509ED0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-387350"/>
            <a:ext cx="8610600" cy="12192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PROPÓSITO DAS PARÁBOLAS</a:t>
            </a:r>
            <a:endParaRPr lang="en-US" altLang="pt-BR" sz="4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9240A35-D549-4D31-AB6A-73F75C36D4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34925" y="1412875"/>
            <a:ext cx="9144000" cy="22098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propósito da parábola é ensinar por comparação, analogia e ilustração. Jesus o Maior Professor, empregou este método com grnde sucesso. Ele usou parábolas para expor profundas verdades espirituais.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21C0D1A-6D67-44E2-A271-31E3A20661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15888"/>
            <a:ext cx="8447087" cy="12954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000" b="1">
                <a:solidFill>
                  <a:schemeClr val="tx1"/>
                </a:solidFill>
                <a:latin typeface="Comic Sans MS" panose="030F0702030302020204" pitchFamily="66" charset="0"/>
              </a:rPr>
              <a:t>INTERPRETAÇÃO DE PARÁBOLAS</a:t>
            </a:r>
            <a:endParaRPr lang="en-US" altLang="pt-BR" sz="4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60498E2-371C-4D69-89E8-A2403292F4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84313"/>
            <a:ext cx="9144000" cy="27432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3600" b="1">
                <a:latin typeface="Comic Sans MS" panose="030F0702030302020204" pitchFamily="66" charset="0"/>
              </a:rPr>
              <a:t>1- Uma parábola é um espelho pelo qual uma verdade pode ser vista; não a própria verdade.</a:t>
            </a:r>
          </a:p>
          <a:p>
            <a:r>
              <a:rPr lang="en-US" altLang="pt-BR" sz="3600" b="1">
                <a:latin typeface="Comic Sans MS" panose="030F0702030302020204" pitchFamily="66" charset="0"/>
              </a:rPr>
              <a:t>2- O contexto no qual é dada a parábola - o lugar, as circunstâncias, as pessoas diante de quem ela foi proferida, e o problema em discussão deve ser considerado e usado como chave para a interpretação.</a:t>
            </a:r>
            <a:r>
              <a:rPr lang="en-US" altLang="pt-BR" sz="3600">
                <a:latin typeface="Comic Sans MS" panose="030F0702030302020204" pitchFamily="66" charset="0"/>
              </a:rPr>
              <a:t>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9E16504-448E-4515-B47C-825FFAF5A0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0800000" flipH="1">
            <a:off x="1371600" y="-838200"/>
            <a:ext cx="7772400" cy="76200"/>
          </a:xfrm>
          <a:ln/>
        </p:spPr>
        <p:txBody>
          <a:bodyPr lIns="92075" tIns="46038" rIns="92075" bIns="46038"/>
          <a:lstStyle/>
          <a:p>
            <a:endParaRPr lang="pt-PT" altLang="pt-BR" sz="44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19195AE-8DBE-44A3-82EF-683C9303E6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15888" y="814388"/>
            <a:ext cx="9296401" cy="43434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400" b="1">
                <a:latin typeface="Comic Sans MS" panose="030F0702030302020204" pitchFamily="66" charset="0"/>
              </a:rPr>
              <a:t>3- A própria introdução e a conclusão de Cristo à parábola, de modo geral, deixam claro o seu propósito fundamental.</a:t>
            </a:r>
          </a:p>
          <a:p>
            <a:r>
              <a:rPr lang="en-US" altLang="pt-BR" sz="4400" b="1">
                <a:latin typeface="Comic Sans MS" panose="030F0702030302020204" pitchFamily="66" charset="0"/>
              </a:rPr>
              <a:t>4- Doutrina alguma pode ser baseada em pequenos detalhes incidentais de uma parábola.</a:t>
            </a:r>
            <a:endParaRPr lang="en-US" altLang="pt-BR" sz="3200" b="1">
              <a:latin typeface="Comic Sans MS" panose="030F0702030302020204" pitchFamily="66" charset="0"/>
            </a:endParaRPr>
          </a:p>
          <a:p>
            <a:r>
              <a:rPr lang="en-US" altLang="pt-BR" sz="3200" b="1">
                <a:latin typeface="Comic Sans MS" panose="030F0702030302020204" pitchFamily="66" charset="0"/>
              </a:rPr>
              <a:t> </a:t>
            </a:r>
            <a:endParaRPr lang="en-US" altLang="pt-BR" sz="2800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A7E2D7C-DBB4-467C-8AB3-72CA154455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0800000" flipH="1">
            <a:off x="1371600" y="-838200"/>
            <a:ext cx="7772400" cy="76200"/>
          </a:xfrm>
          <a:ln/>
        </p:spPr>
        <p:txBody>
          <a:bodyPr lIns="92075" tIns="46038" rIns="92075" bIns="46038"/>
          <a:lstStyle/>
          <a:p>
            <a:endParaRPr lang="pt-PT" altLang="pt-BR" sz="44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4C6BB42-1EA8-4C15-A672-ECAFFF44A4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669925"/>
            <a:ext cx="8820150" cy="43434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endParaRPr lang="en-US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altLang="pt-BR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5- A parábola, no seu todo ou em parte, deve ser interpretada nos termos da verdade que se deseja ensinar, como exposta em linguagem literal no contexto imediato e noutros lugares das Escrituras</a:t>
            </a:r>
            <a:r>
              <a:rPr lang="en-US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pt-BR" sz="2800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DABDE0E-99BC-48B2-8E19-B9EDB25C72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47963" y="2205038"/>
            <a:ext cx="6503987" cy="11430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LUCAS 23:43</a:t>
            </a:r>
            <a:endParaRPr lang="en-US" altLang="pt-BR" sz="5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>
            <a:extLst>
              <a:ext uri="{FF2B5EF4-FFF2-40B4-BE49-F238E27FC236}">
                <a16:creationId xmlns:a16="http://schemas.microsoft.com/office/drawing/2014/main" id="{BF6664A9-8C81-4DD4-9162-88C0F943E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513" y="250190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Nos manuscritos primitivos não havia separação de palavras e nenhum sinal de pontuação.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6291A07-D510-4E83-9BFA-9080FF22C3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pt-BR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ESPÍRITO</a:t>
            </a:r>
            <a:endParaRPr lang="en-US" altLang="pt-BR" sz="5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C52F1BA-C5F0-4859-B823-366ABB42FD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2276475"/>
            <a:ext cx="7512050" cy="19812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32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RUACH</a:t>
            </a:r>
            <a:r>
              <a:rPr lang="en-US" altLang="pt-BR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HEBRAICO - “FÔLEGO DE VIDA”</a:t>
            </a:r>
          </a:p>
          <a:p>
            <a:endParaRPr lang="en-US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altLang="pt-BR" sz="32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PNEUMA</a:t>
            </a:r>
            <a:r>
              <a:rPr lang="en-US" altLang="pt-BR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GREGO - “FÔLEGO DE VIDA”</a:t>
            </a:r>
            <a:endParaRPr lang="en-US" altLang="pt-BR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2959EBB-BA59-40A3-9E0E-A896695392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2286000"/>
            <a:ext cx="8062913" cy="1143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Ressuscitou; não está aqui.</a:t>
            </a:r>
            <a:endParaRPr lang="en-US" altLang="pt-BR" sz="4400">
              <a:latin typeface="Comic Sans MS" panose="030F0702030302020204" pitchFamily="66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032F640-BE3F-4C86-9104-4722F02B13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3886200"/>
            <a:ext cx="8208962" cy="17526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5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Ressuscitou? Não; está aqui.</a:t>
            </a:r>
            <a:endParaRPr lang="en-US" altLang="pt-BR" sz="4000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8186BB7A-8534-45F6-B41C-97907EA443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825500"/>
            <a:ext cx="8763000" cy="2819400"/>
          </a:xfrm>
          <a:noFill/>
          <a:ln/>
        </p:spPr>
        <p:txBody>
          <a:bodyPr lIns="92075" tIns="46038" rIns="92075" bIns="46038"/>
          <a:lstStyle/>
          <a:p>
            <a:r>
              <a:rPr lang="en-US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ladrão provavelmente não morreu naquela sexta-feira.</a:t>
            </a:r>
          </a:p>
          <a:p>
            <a:r>
              <a:rPr lang="en-US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estudioso J. B. Howell, em seu Comentário a Mateus, p. 500 declara: “O crucificado permanecia pendurado na cruz até que, exausto pela dor, pelo enfraquecimento, pela fome e a sede viesse a morrer. Duravam os padecimentos geralmente três dias, e, às vezes, sete.”</a:t>
            </a:r>
            <a:r>
              <a:rPr lang="en-US" altLang="pt-BR" sz="32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9C64969-81CC-43AB-8ED6-C10623398D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80975" y="115888"/>
            <a:ext cx="5262563" cy="16002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QUANDO OS HOMENS TERIAM A RECOMPENSA?</a:t>
            </a:r>
            <a:endParaRPr lang="en-US" altLang="pt-BR" sz="28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6BA5C89-1CDD-4C75-B835-AFF56CC02F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950" y="1998663"/>
            <a:ext cx="4537075" cy="24384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Apocalipse 22:12</a:t>
            </a:r>
          </a:p>
          <a:p>
            <a:r>
              <a:rPr lang="en-US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“E, eis que cedo venho, e o meu galardão está comigo, para dar a cada um segundo a sua obra.”</a:t>
            </a:r>
          </a:p>
          <a:p>
            <a:endParaRPr lang="en-US" altLang="pt-BR" sz="3600">
              <a:latin typeface="Comic Sans MS" panose="030F0702030302020204" pitchFamily="66" charset="0"/>
            </a:endParaRPr>
          </a:p>
          <a:p>
            <a:endParaRPr lang="en-US" altLang="pt-BR" sz="3600" b="1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2666D65A-A700-43F8-953E-2BA53C1CD2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7975" y="765175"/>
            <a:ext cx="5343525" cy="25908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Mateus 16:27</a:t>
            </a:r>
          </a:p>
          <a:p>
            <a:r>
              <a:rPr lang="en-US" altLang="pt-BR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“Porque o Filho do Homem virá na glória de seu Pai, com os seus anjos; e então dará a cada um segundo as suas obras.”</a:t>
            </a:r>
            <a:endParaRPr lang="en-US" altLang="pt-BR" sz="3200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:a16="http://schemas.microsoft.com/office/drawing/2014/main" id="{43C37D7D-E8CB-47B1-A1E9-352833491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950" y="1052513"/>
            <a:ext cx="5102225" cy="13716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Pedro 5:4</a:t>
            </a:r>
          </a:p>
          <a:p>
            <a:r>
              <a:rPr lang="en-US" altLang="pt-BR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“E, quando aparecer o Sumo Pastor, alcançareis a incorruptível coroa de glória.”</a:t>
            </a:r>
          </a:p>
          <a:p>
            <a:endParaRPr lang="en-US" altLang="pt-BR" sz="4000" b="1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endParaRPr lang="en-US" altLang="pt-BR" sz="3200"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0CE40923-7B48-4923-A7FD-D39C55B86E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84663" y="404813"/>
            <a:ext cx="4895850" cy="1295400"/>
          </a:xfrm>
          <a:noFill/>
          <a:ln/>
          <a:effectLst>
            <a:outerShdw dist="45791" dir="2021404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n-US" altLang="pt-B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II Timóteo 4:8</a:t>
            </a:r>
          </a:p>
          <a:p>
            <a:r>
              <a:rPr lang="en-US" alt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“Desde agora, a coroa da justiça me está guardada, a qual o Senhor, justo juiz, me dará naquele dia, e não somente a mim, mas também a todos os que amarem a sua vinda.”</a:t>
            </a:r>
            <a:endParaRPr lang="en-US" altLang="pt-BR" sz="36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C738C1D1-3184-4EC1-8AB8-44882FD5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58C23F1-BDB7-46AC-A82B-8C40FF38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C79C06C4-1B10-4581-83B2-4B99405C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Oval 3">
            <a:extLst>
              <a:ext uri="{FF2B5EF4-FFF2-40B4-BE49-F238E27FC236}">
                <a16:creationId xmlns:a16="http://schemas.microsoft.com/office/drawing/2014/main" id="{7C7128A3-A8FF-4F48-BD66-6254DA91C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5791200" cy="4876800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PÓ DA TERRA</a:t>
            </a:r>
          </a:p>
          <a:p>
            <a:r>
              <a:rPr lang="en-US" altLang="pt-B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  <a:p>
            <a:r>
              <a:rPr lang="en-US" altLang="pt-B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FÔLEGO DE VIDA</a:t>
            </a:r>
          </a:p>
          <a:p>
            <a:r>
              <a:rPr lang="en-US" altLang="pt-B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</a:p>
          <a:p>
            <a:r>
              <a:rPr lang="en-US" altLang="pt-BR" sz="4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altLang="pt-BR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D08223C3-1A5D-4968-B493-0F0401A4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3">
            <a:extLst>
              <a:ext uri="{FF2B5EF4-FFF2-40B4-BE49-F238E27FC236}">
                <a16:creationId xmlns:a16="http://schemas.microsoft.com/office/drawing/2014/main" id="{D54D6C9F-619B-4ED9-9F89-B65A19A79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84350"/>
            <a:ext cx="4392612" cy="2436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“CERTAMENTE MORRERÁS...”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chemeClr val="bg1"/>
                </a:solidFill>
                <a:latin typeface="Comic Sans MS" panose="030F0702030302020204" pitchFamily="66" charset="0"/>
              </a:rPr>
              <a:t>GÊN.2:17</a:t>
            </a:r>
            <a:endParaRPr lang="en-US" altLang="pt-BR" sz="24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43A870E4-3ADA-45F2-8DA3-871DA5A2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>
            <a:extLst>
              <a:ext uri="{FF2B5EF4-FFF2-40B4-BE49-F238E27FC236}">
                <a16:creationId xmlns:a16="http://schemas.microsoft.com/office/drawing/2014/main" id="{54883433-8394-4E36-B205-0392D573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4813"/>
            <a:ext cx="7848600" cy="26543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CERTAMENTE NÃO MORREREIS...” </a:t>
            </a:r>
          </a:p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GÊN. 3:4</a:t>
            </a:r>
            <a:endParaRPr lang="en-US" altLang="pt-BR" sz="32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8DA7D9B-D9B6-4529-9C6E-AD2833A6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0394226F-71A0-4170-AD85-B74842EB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2041525"/>
            <a:ext cx="49530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JOÃO 8:44</a:t>
            </a:r>
            <a:endParaRPr lang="en-US" altLang="pt-BR" sz="54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57F0D7A8-0DB4-473B-B7EC-82F0E970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3">
            <a:extLst>
              <a:ext uri="{FF2B5EF4-FFF2-40B4-BE49-F238E27FC236}">
                <a16:creationId xmlns:a16="http://schemas.microsoft.com/office/drawing/2014/main" id="{9AD6FD9E-5EC7-4729-931B-66BA122E4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268413"/>
            <a:ext cx="57150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600">
                <a:solidFill>
                  <a:schemeClr val="bg1"/>
                </a:solidFill>
                <a:latin typeface="Comic Sans MS" panose="030F0702030302020204" pitchFamily="66" charset="0"/>
              </a:rPr>
              <a:t>ROM. 6:23</a:t>
            </a:r>
            <a:endParaRPr lang="en-US" altLang="pt-BR" sz="40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1CD4A609-779B-4398-A19F-2101DDE08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9144000" cy="15557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Comic Sans MS" panose="030F0702030302020204" pitchFamily="66" charset="0"/>
              </a:rPr>
              <a:t>“O salário do pecado é a morte...”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7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7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1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7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7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1311</Words>
  <Application>Microsoft Office PowerPoint</Application>
  <PresentationFormat>Apresentação na tela (4:3)</PresentationFormat>
  <Paragraphs>126</Paragraphs>
  <Slides>47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Times New Roman</vt:lpstr>
      <vt:lpstr>Tahoma</vt:lpstr>
      <vt:lpstr>Comic Sans MS</vt:lpstr>
      <vt:lpstr>Estrutura padrão</vt:lpstr>
      <vt:lpstr>1_Estrutura padrão</vt:lpstr>
      <vt:lpstr>Apresentação do PowerPoint</vt:lpstr>
      <vt:lpstr>Apresentação do PowerPoint</vt:lpstr>
      <vt:lpstr>Apresentação do PowerPoint</vt:lpstr>
      <vt:lpstr>O ESPÍRITO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IMORTALIDADE</vt:lpstr>
      <vt:lpstr>IMORTALIDADE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Malaquias 4: 1: "Pois eis que vem o dia, e arde como fornalha; todos os soberbos e todos os que cometem perversidade serão como o restolho; o dia que vem os abrasará, diz o Senhor dos Exércitos, de sorte que não lhes deixará nem raiz nem ramo".</vt:lpstr>
      <vt:lpstr>Apresentação do PowerPoint</vt:lpstr>
      <vt:lpstr>Apresentação do PowerPoint</vt:lpstr>
      <vt:lpstr>A PARÁBOLA DO RICO E LÁZARO  Lucas 16:19-31</vt:lpstr>
      <vt:lpstr>Apresentação do PowerPoint</vt:lpstr>
      <vt:lpstr>PROPÓSITO DAS PARÁBOLAS</vt:lpstr>
      <vt:lpstr>INTERPRETAÇÃO DE PARÁBOLAS</vt:lpstr>
      <vt:lpstr>Apresentação do PowerPoint</vt:lpstr>
      <vt:lpstr>Apresentação do PowerPoint</vt:lpstr>
      <vt:lpstr>LUCAS 23:43</vt:lpstr>
      <vt:lpstr>Nos manuscritos primitivos não havia separação de palavras e nenhum sinal de pontuação.</vt:lpstr>
      <vt:lpstr>Ressuscitou; não está aqui.</vt:lpstr>
      <vt:lpstr>Apresentação do PowerPoint</vt:lpstr>
      <vt:lpstr>QUANDO OS HOMENS TERIAM A RECOMPENSA?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13</cp:revision>
  <dcterms:created xsi:type="dcterms:W3CDTF">2000-04-30T17:54:42Z</dcterms:created>
  <dcterms:modified xsi:type="dcterms:W3CDTF">2021-01-08T07:29:53Z</dcterms:modified>
  <cp:category>EVANGELISMO</cp:category>
</cp:coreProperties>
</file>