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4" r:id="rId2"/>
    <p:sldId id="257" r:id="rId3"/>
    <p:sldId id="418" r:id="rId4"/>
    <p:sldId id="355" r:id="rId5"/>
    <p:sldId id="264" r:id="rId6"/>
    <p:sldId id="275" r:id="rId7"/>
    <p:sldId id="287" r:id="rId8"/>
    <p:sldId id="296" r:id="rId9"/>
    <p:sldId id="298" r:id="rId10"/>
    <p:sldId id="297" r:id="rId11"/>
    <p:sldId id="377" r:id="rId12"/>
    <p:sldId id="340" r:id="rId13"/>
    <p:sldId id="405" r:id="rId14"/>
    <p:sldId id="299" r:id="rId15"/>
    <p:sldId id="300" r:id="rId16"/>
    <p:sldId id="406" r:id="rId17"/>
    <p:sldId id="308" r:id="rId18"/>
    <p:sldId id="407" r:id="rId19"/>
    <p:sldId id="309" r:id="rId20"/>
    <p:sldId id="408" r:id="rId21"/>
    <p:sldId id="310" r:id="rId22"/>
    <p:sldId id="409" r:id="rId23"/>
    <p:sldId id="311" r:id="rId24"/>
    <p:sldId id="410" r:id="rId25"/>
    <p:sldId id="312" r:id="rId26"/>
    <p:sldId id="313" r:id="rId27"/>
    <p:sldId id="314" r:id="rId28"/>
    <p:sldId id="317" r:id="rId29"/>
    <p:sldId id="315" r:id="rId30"/>
    <p:sldId id="394" r:id="rId31"/>
    <p:sldId id="388" r:id="rId32"/>
    <p:sldId id="395" r:id="rId33"/>
    <p:sldId id="318" r:id="rId34"/>
    <p:sldId id="387" r:id="rId35"/>
    <p:sldId id="319" r:id="rId36"/>
    <p:sldId id="341" r:id="rId37"/>
    <p:sldId id="386" r:id="rId38"/>
    <p:sldId id="320" r:id="rId39"/>
    <p:sldId id="321" r:id="rId40"/>
    <p:sldId id="385" r:id="rId41"/>
    <p:sldId id="322" r:id="rId42"/>
    <p:sldId id="384" r:id="rId43"/>
    <p:sldId id="323" r:id="rId44"/>
    <p:sldId id="364" r:id="rId45"/>
    <p:sldId id="324" r:id="rId46"/>
    <p:sldId id="327" r:id="rId47"/>
    <p:sldId id="417" r:id="rId48"/>
    <p:sldId id="328" r:id="rId49"/>
    <p:sldId id="411" r:id="rId50"/>
    <p:sldId id="329" r:id="rId51"/>
    <p:sldId id="361" r:id="rId52"/>
    <p:sldId id="342" r:id="rId53"/>
    <p:sldId id="360" r:id="rId54"/>
    <p:sldId id="343" r:id="rId55"/>
    <p:sldId id="357" r:id="rId56"/>
    <p:sldId id="344" r:id="rId57"/>
    <p:sldId id="358" r:id="rId58"/>
    <p:sldId id="346" r:id="rId59"/>
    <p:sldId id="359" r:id="rId60"/>
    <p:sldId id="330" r:id="rId61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FF"/>
    <a:srgbClr val="CC99FF"/>
    <a:srgbClr val="FFCCFF"/>
    <a:srgbClr val="FF99FF"/>
    <a:srgbClr val="FFFF99"/>
    <a:srgbClr val="162D44"/>
    <a:srgbClr val="353535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42" autoAdjust="0"/>
  </p:normalViewPr>
  <p:slideViewPr>
    <p:cSldViewPr>
      <p:cViewPr varScale="1">
        <p:scale>
          <a:sx n="57" d="100"/>
          <a:sy n="57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DF37D-F3BA-4DDA-85F4-D65F90460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A3BBAA-3C9D-4BE7-B0F0-3EE4579AC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B7059-1C56-4B73-BED4-1B2CBCB0F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CFDD30-D9DD-4E14-B872-B416E8A6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A8C2C3-DA55-48CF-A381-9E1ED43E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0E7E-5501-4CFF-8AA6-4FC424645150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78227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2C98A-F4AF-42A4-90D5-006C7257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4BAC84-D890-40C2-A900-4CBE05C50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DC9968-B5D8-42EB-A839-BA110E7E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B60853-7F44-4A45-BB28-E4E91231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5C558B-08EF-4184-A38F-3332335C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75833-E1DC-483B-8555-E73791E7A38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97799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C0144E-5DB9-4F8A-AEF0-842A3112A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F4AE41-D3B9-46A3-9D1F-358430346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BCBC68-EA6F-4DC3-B298-13197754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13AE65-A7A8-4FA6-BA5D-0BB9FB7F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7DC0F0-6D49-4AC1-B0B3-603DE43A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7ECB2-4B00-406B-A399-C7F1989A2D2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78200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76E64-50FE-48CA-AEF7-2C773E11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2FEF7-1535-4F3E-9273-231E6DFF0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81B0F6-4AA7-4425-B0CF-3EA13EA0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F5C6B0-80B4-48CB-91E7-55E5E8EF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CE9B8D-FDF3-4877-85AF-CEB31FEE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2A65A-9FFC-40EB-B7C3-C8944A3D124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69187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82725E-6DF2-490B-AF63-35CC66C0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B4E113-0192-4B3E-96A5-3B61D5357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DD25E-2901-4B28-A711-8B597608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5A1605-1713-43D1-8852-D51D3145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319D07-7206-422E-9534-0820CC0C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E02D8-AF2E-4321-A681-BB77AE2B1183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81954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28901-8596-4C1E-A099-E029CD81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62464D-1249-4CA8-92FB-42B866D4B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6F24D5-4865-4C3B-8DD9-AFA72260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2DD9C5-A5B2-405B-A873-B51B937D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822A75-89B5-44F4-ABE3-E1FE2E67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9B0570-AFCB-44D4-A70F-90F27645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D9026-9696-46B7-8434-553E5CA4A90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9968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77E48-06B2-4439-A38C-7BAE121A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4A2B8B-54D3-46D3-A8F8-12ECFF47A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467A12-F4C8-418F-8483-46151FFB8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0AFEE8-0BAC-4C52-8341-8109BE02F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ACF725-B742-4C0E-B8E1-CF4C87D81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FFCE72-16A9-4F79-9332-6CEFD6DE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31DD63-7AD6-41B9-BF6A-A8653F5D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B09AD32-6E45-4A4B-B5B9-88BD596C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D3007-9FCB-4355-BCEC-D4021E4F69F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80955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9ED01-1E96-44A6-9C89-86E3F455A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3D9580D-4CD2-4DEB-B294-DB2F694A5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F337BE9-5947-4894-92DF-F4F898AC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CF8D24-55AA-4099-B022-C656DDCC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ACBF7-7DDF-44C6-8E39-506CE92E95F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24487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4A14B5-84DA-44F6-9060-75A9B21B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20AC63F-6210-4639-8B91-B749122C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B327DF-CDAB-404E-B90F-74EF21BA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EA661-4DFB-42D7-B3EA-76E637863128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325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DB878-3174-47B1-8540-8EBBCBDC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FFD8B8-905B-4612-A6BC-79576A9C3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AD2151-E90F-4E27-A48F-17D9594F5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E31D18-4BF1-4F05-9564-DFB16861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80888D-FB8C-4C8B-BBFA-D36A9EE1C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4C4659-E27A-498C-B12E-9558C7F2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B844A-0065-47A9-9B71-B67A1A68983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81035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1EA9A-0251-40C2-9026-A08FBC73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B67381-2BA8-454C-8AF3-FC63369EE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D8C847-F85B-4E96-8C2D-9F53879AB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F1C085-E703-4366-87E4-C97D79D4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95D56F-8F40-4618-BDF5-27A135A0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8B997E-7CDE-4591-BF06-A1797461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A3D94-76BB-4F5D-9BB3-9148C9183F23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47754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E3E9E2-5E8C-49DA-86AD-254BE754C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415703-16A2-42D6-B425-4DF0F20EA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7B671D-0639-47B7-9ED9-6F272EF069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PT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F1C3E56-F782-4560-8C5B-4805ECEC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PT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33815F-7B3E-410A-9E66-BE9D8B6986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9904FE-1244-4C61-B9DD-7346B6480A59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>
            <a:extLst>
              <a:ext uri="{FF2B5EF4-FFF2-40B4-BE49-F238E27FC236}">
                <a16:creationId xmlns:a16="http://schemas.microsoft.com/office/drawing/2014/main" id="{05DAD141-862A-4C87-8D2D-5F099A75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3" name="Text Box 3">
            <a:extLst>
              <a:ext uri="{FF2B5EF4-FFF2-40B4-BE49-F238E27FC236}">
                <a16:creationId xmlns:a16="http://schemas.microsoft.com/office/drawing/2014/main" id="{9821808E-9BF2-4D0E-B303-E239AEBD9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86388"/>
            <a:ext cx="8496300" cy="119062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FF4B"/>
                </a:solidFill>
                <a:latin typeface="Comic Sans MS" panose="030F0702030302020204" pitchFamily="66" charset="0"/>
              </a:rPr>
              <a:t>PROFECIAS PARA O TEMPO DO FIM</a:t>
            </a:r>
            <a:endParaRPr lang="en-US" altLang="pt-BR" sz="3600" b="1">
              <a:solidFill>
                <a:srgbClr val="FFFF4B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  <p:bldP spid="17408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>
            <a:extLst>
              <a:ext uri="{FF2B5EF4-FFF2-40B4-BE49-F238E27FC236}">
                <a16:creationId xmlns:a16="http://schemas.microsoft.com/office/drawing/2014/main" id="{3665D2E6-349B-4F2B-8B80-979AEFDE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3EF49CE1-BD25-4716-A5B7-C8F4CE981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Sardes significa "a que permanece". Esse centro de manufatura têxtil e indústria joalheira estava localizado num platô a 300m acima do vale e parecia inconquistável...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3">
            <a:extLst>
              <a:ext uri="{FF2B5EF4-FFF2-40B4-BE49-F238E27FC236}">
                <a16:creationId xmlns:a16="http://schemas.microsoft.com/office/drawing/2014/main" id="{868A3C03-DC90-4177-A086-83CA7F52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Rectangle 5">
            <a:extLst>
              <a:ext uri="{FF2B5EF4-FFF2-40B4-BE49-F238E27FC236}">
                <a16:creationId xmlns:a16="http://schemas.microsoft.com/office/drawing/2014/main" id="{C1A1ED49-736D-468A-B71D-E2D255D9E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0"/>
            <a:ext cx="7543800" cy="3124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...Mas Ciro, o grande, descobriu um caminho por dentro dela. Numa noite escura, em 547 a.C., ele mandou um guerreiro muito ágil escalar a escarpa debaixo de Sardes...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>
            <a:extLst>
              <a:ext uri="{FF2B5EF4-FFF2-40B4-BE49-F238E27FC236}">
                <a16:creationId xmlns:a16="http://schemas.microsoft.com/office/drawing/2014/main" id="{23F92D88-2DB8-4DCA-B68A-0A1AAA5CB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>
            <a:extLst>
              <a:ext uri="{FF2B5EF4-FFF2-40B4-BE49-F238E27FC236}">
                <a16:creationId xmlns:a16="http://schemas.microsoft.com/office/drawing/2014/main" id="{D8AA3A3E-A310-4E9A-B1B6-E47AFE1E4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14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Enquanto a cidade dormia pacificamente, o soldado abriu os gigantescos portões pelo lado de dentro.  Quase 300 anos mais tarde, Antíoco a conquistou do mesmo modo, também enquanto todos dormiam.</a:t>
            </a:r>
            <a:r>
              <a:rPr lang="pt-PT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>
            <a:extLst>
              <a:ext uri="{FF2B5EF4-FFF2-40B4-BE49-F238E27FC236}">
                <a16:creationId xmlns:a16="http://schemas.microsoft.com/office/drawing/2014/main" id="{A8B662EB-0FCA-46F0-B090-D5EADB11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9" name="Rectangle 5">
            <a:extLst>
              <a:ext uri="{FF2B5EF4-FFF2-40B4-BE49-F238E27FC236}">
                <a16:creationId xmlns:a16="http://schemas.microsoft.com/office/drawing/2014/main" id="{592C02BD-AE13-436A-832D-D9FFAD172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0"/>
            <a:ext cx="68580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Jesus descreve os crentes em Sardes como tendo nome de quem vive, mas estando mortos – dormindo "no trabalho" de ser cristãos! O que você acha que significa estar dormindo como crente?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>
            <a:extLst>
              <a:ext uri="{FF2B5EF4-FFF2-40B4-BE49-F238E27FC236}">
                <a16:creationId xmlns:a16="http://schemas.microsoft.com/office/drawing/2014/main" id="{14EDE1BE-ECD6-47FD-B8BA-0C186206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7D41667D-5243-490E-8D23-77449706D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0"/>
            <a:ext cx="6629400" cy="2743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Você já "caiu no sono" quando deveria estar desperto? Como se sentiu sobre isso?</a:t>
            </a:r>
            <a:r>
              <a:rPr lang="pt-PT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>
            <a:extLst>
              <a:ext uri="{FF2B5EF4-FFF2-40B4-BE49-F238E27FC236}">
                <a16:creationId xmlns:a16="http://schemas.microsoft.com/office/drawing/2014/main" id="{7497111A-37AB-4E48-846E-84C5E8D1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2" name="Rectangle 8">
            <a:extLst>
              <a:ext uri="{FF2B5EF4-FFF2-40B4-BE49-F238E27FC236}">
                <a16:creationId xmlns:a16="http://schemas.microsoft.com/office/drawing/2014/main" id="{90D28C4F-F91E-4995-B96D-1047FE444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24400"/>
            <a:ext cx="8077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conselho Jesus deu a essa dormente congregação? (versos 2 e 3)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AAC6223A-FE90-4703-B1AB-0A35BA6E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3BAD6026-21CF-41BC-B94B-8BFB3C192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24400"/>
            <a:ext cx="8077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conselho Jesus deu a essa dormente congregação? (versos 2 e 3) 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Vigiar e arrepender-se.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>
            <a:extLst>
              <a:ext uri="{FF2B5EF4-FFF2-40B4-BE49-F238E27FC236}">
                <a16:creationId xmlns:a16="http://schemas.microsoft.com/office/drawing/2014/main" id="{1DDC3E4B-5542-4C2F-A5CF-EC898081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Rectangle 5">
            <a:extLst>
              <a:ext uri="{FF2B5EF4-FFF2-40B4-BE49-F238E27FC236}">
                <a16:creationId xmlns:a16="http://schemas.microsoft.com/office/drawing/2014/main" id="{9D6A97B1-D45B-4896-BD93-7520F248A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Crentes adormecidos são gente cheia de si. Sardes representa o período da Reforma. Infelizmente, os sucessores da Reforma dividiram-se em muitas facções oponentes...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>
            <a:extLst>
              <a:ext uri="{FF2B5EF4-FFF2-40B4-BE49-F238E27FC236}">
                <a16:creationId xmlns:a16="http://schemas.microsoft.com/office/drawing/2014/main" id="{3FA02DFE-D063-4371-A3FB-B084EF161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5" name="Rectangle 3">
            <a:extLst>
              <a:ext uri="{FF2B5EF4-FFF2-40B4-BE49-F238E27FC236}">
                <a16:creationId xmlns:a16="http://schemas.microsoft.com/office/drawing/2014/main" id="{2DA9F892-17F1-49D9-A8D3-6F13B6CC8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...Os crentes vivenciavam a religião apenas como um consentimento formal com um credo que julgavam correto. Eles dormitavam sob a segurança de sua "doutrina correta".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>
            <a:extLst>
              <a:ext uri="{FF2B5EF4-FFF2-40B4-BE49-F238E27FC236}">
                <a16:creationId xmlns:a16="http://schemas.microsoft.com/office/drawing/2014/main" id="{84A85AD9-6EE7-4868-A50E-49E56757F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Rectangle 5">
            <a:extLst>
              <a:ext uri="{FF2B5EF4-FFF2-40B4-BE49-F238E27FC236}">
                <a16:creationId xmlns:a16="http://schemas.microsoft.com/office/drawing/2014/main" id="{DF8A320F-800B-43AE-8D3E-72858F213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0198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foram os membros de Sardes levados a lembrar? (verso 3)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280CA692-29FF-4D5A-9AC8-23EF09F5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3D9F23F8-975A-40D8-9ECD-C3780B15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495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Alguém Se Preocupa Com Você</a:t>
            </a: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Apocalipse 2 e 3</a:t>
            </a:r>
            <a:r>
              <a:rPr lang="pt-PT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>
            <a:extLst>
              <a:ext uri="{FF2B5EF4-FFF2-40B4-BE49-F238E27FC236}">
                <a16:creationId xmlns:a16="http://schemas.microsoft.com/office/drawing/2014/main" id="{5C447E76-FDC1-4908-AC59-D33DDF4F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9" name="Rectangle 3">
            <a:extLst>
              <a:ext uri="{FF2B5EF4-FFF2-40B4-BE49-F238E27FC236}">
                <a16:creationId xmlns:a16="http://schemas.microsoft.com/office/drawing/2014/main" id="{6B5D5E71-08AA-4601-81B3-5D467C522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827088"/>
            <a:ext cx="6019800" cy="4114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foram os membros de Sardes levados a lembrar? (verso 3)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haviam recebido.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>
            <a:extLst>
              <a:ext uri="{FF2B5EF4-FFF2-40B4-BE49-F238E27FC236}">
                <a16:creationId xmlns:a16="http://schemas.microsoft.com/office/drawing/2014/main" id="{9BB15D65-9D67-4312-8EED-5769C4AA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Rectangle 5">
            <a:extLst>
              <a:ext uri="{FF2B5EF4-FFF2-40B4-BE49-F238E27FC236}">
                <a16:creationId xmlns:a16="http://schemas.microsoft.com/office/drawing/2014/main" id="{CACC9A05-FD6C-45FB-BD36-D97767A5D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7244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 Bíblia, o branco simboliza pureza espiritual. A vida perfeita de Cristo é algumas vezes representada como uma vestimenta branca e imaculada...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>
            <a:extLst>
              <a:ext uri="{FF2B5EF4-FFF2-40B4-BE49-F238E27FC236}">
                <a16:creationId xmlns:a16="http://schemas.microsoft.com/office/drawing/2014/main" id="{0A45A560-555A-4BA3-90C7-4AF7E833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3" name="Rectangle 3">
            <a:extLst>
              <a:ext uri="{FF2B5EF4-FFF2-40B4-BE49-F238E27FC236}">
                <a16:creationId xmlns:a16="http://schemas.microsoft.com/office/drawing/2014/main" id="{4952DC19-0B79-446B-8CBD-F992535A8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51816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...Deus promete dar esse traje a todos os que aceitam a Cristo como Salvador. Assim é que somos "vestidos de vestes brancas". Ele substitui nossa vida imperfeita por Sua vida perfeita.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>
            <a:extLst>
              <a:ext uri="{FF2B5EF4-FFF2-40B4-BE49-F238E27FC236}">
                <a16:creationId xmlns:a16="http://schemas.microsoft.com/office/drawing/2014/main" id="{2997F8D4-508E-4A6F-9313-9C1AE0D5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Rectangle 5">
            <a:extLst>
              <a:ext uri="{FF2B5EF4-FFF2-40B4-BE49-F238E27FC236}">
                <a16:creationId xmlns:a16="http://schemas.microsoft.com/office/drawing/2014/main" id="{335274E4-2065-4CBA-8086-C2EE36EE3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124200"/>
            <a:ext cx="8839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você acha que roupas manchadas (poluídas) representam? (verso 4)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>
            <a:extLst>
              <a:ext uri="{FF2B5EF4-FFF2-40B4-BE49-F238E27FC236}">
                <a16:creationId xmlns:a16="http://schemas.microsoft.com/office/drawing/2014/main" id="{CB2A4B43-EB8B-421A-9EA0-FB50580FD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7" name="Rectangle 3">
            <a:extLst>
              <a:ext uri="{FF2B5EF4-FFF2-40B4-BE49-F238E27FC236}">
                <a16:creationId xmlns:a16="http://schemas.microsoft.com/office/drawing/2014/main" id="{203E4290-3783-4CED-91A8-C78628BC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124200"/>
            <a:ext cx="88392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você acha que roupas manchadas (poluídas) representam? (verso 4)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Pecado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>
            <a:extLst>
              <a:ext uri="{FF2B5EF4-FFF2-40B4-BE49-F238E27FC236}">
                <a16:creationId xmlns:a16="http://schemas.microsoft.com/office/drawing/2014/main" id="{8ABB3733-CD63-4D28-B7DB-C3E072EB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Rectangle 5">
            <a:extLst>
              <a:ext uri="{FF2B5EF4-FFF2-40B4-BE49-F238E27FC236}">
                <a16:creationId xmlns:a16="http://schemas.microsoft.com/office/drawing/2014/main" id="{DA7CE625-9C74-4B82-A2EC-AA1F86AE3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029200" cy="6324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 vestes da justiça de Cristo podem cobrir nossos trapos imundos (Zacarias 3:1-5). Jesus provê o imaculado traje de Sua vida perfeita a todos os que O aceitarem.</a:t>
            </a:r>
            <a:r>
              <a:rPr lang="pt-PT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>
            <a:extLst>
              <a:ext uri="{FF2B5EF4-FFF2-40B4-BE49-F238E27FC236}">
                <a16:creationId xmlns:a16="http://schemas.microsoft.com/office/drawing/2014/main" id="{55EB5E08-5BA1-4748-9A3B-123D996EE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>
            <a:extLst>
              <a:ext uri="{FF2B5EF4-FFF2-40B4-BE49-F238E27FC236}">
                <a16:creationId xmlns:a16="http://schemas.microsoft.com/office/drawing/2014/main" id="{DA86242B-C0B6-401C-A471-7E884F512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768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Você já aceitou a Jesus? </a:t>
            </a:r>
            <a:endParaRPr lang="pt-PT" altLang="pt-BR" sz="48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>
            <a:extLst>
              <a:ext uri="{FF2B5EF4-FFF2-40B4-BE49-F238E27FC236}">
                <a16:creationId xmlns:a16="http://schemas.microsoft.com/office/drawing/2014/main" id="{441DB86B-76F6-4444-A7E7-6D26B922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Rectangle 6">
            <a:extLst>
              <a:ext uri="{FF2B5EF4-FFF2-40B4-BE49-F238E27FC236}">
                <a16:creationId xmlns:a16="http://schemas.microsoft.com/office/drawing/2014/main" id="{4653BE43-ACA3-4920-91AC-CEF7DFA67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724400" cy="3886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IGREJA DE FILADÉLFIA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 igreja missionária, 1790-1840 d.C.)</a:t>
            </a:r>
            <a:r>
              <a:rPr lang="pt-PT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>
            <a:extLst>
              <a:ext uri="{FF2B5EF4-FFF2-40B4-BE49-F238E27FC236}">
                <a16:creationId xmlns:a16="http://schemas.microsoft.com/office/drawing/2014/main" id="{BEDCBC88-3A84-4081-9137-77D65070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1" name="Rectangle 5">
            <a:extLst>
              <a:ext uri="{FF2B5EF4-FFF2-40B4-BE49-F238E27FC236}">
                <a16:creationId xmlns:a16="http://schemas.microsoft.com/office/drawing/2014/main" id="{69E53348-8822-43A7-977E-62B4C2852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219200"/>
            <a:ext cx="7453312" cy="2895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Leia Apocalipse 3:7-13</a:t>
            </a:r>
            <a:endParaRPr lang="pt-PT" altLang="pt-BR" sz="48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>
            <a:extLst>
              <a:ext uri="{FF2B5EF4-FFF2-40B4-BE49-F238E27FC236}">
                <a16:creationId xmlns:a16="http://schemas.microsoft.com/office/drawing/2014/main" id="{1BB3709A-44E4-4A90-B8E6-0D3E6BB42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8" name="Rectangle 10">
            <a:extLst>
              <a:ext uri="{FF2B5EF4-FFF2-40B4-BE49-F238E27FC236}">
                <a16:creationId xmlns:a16="http://schemas.microsoft.com/office/drawing/2014/main" id="{B095B4F0-4AD3-4E0F-90C1-48A3F69C6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397125"/>
            <a:ext cx="6934200" cy="175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rgbClr val="9900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Filadélfia, que significa "amor fraternal", foi construída sobre uma colina sobranceira a dois vales. Ela recebeu esse nome do rei Átalo II Filadelfo, em honra à lealdade de seu irmão mais velho que o precedera no trono. Hoje se encontra em seu lugar a próspera cidade de Alasehir.  </a:t>
            </a:r>
            <a:endParaRPr lang="pt-PT" altLang="pt-BR" sz="3600" b="1">
              <a:solidFill>
                <a:srgbClr val="990033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>
            <a:extLst>
              <a:ext uri="{FF2B5EF4-FFF2-40B4-BE49-F238E27FC236}">
                <a16:creationId xmlns:a16="http://schemas.microsoft.com/office/drawing/2014/main" id="{A3B4B7B0-50DA-41A2-8C5F-09AC9BE6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8" name="Picture 6">
            <a:extLst>
              <a:ext uri="{FF2B5EF4-FFF2-40B4-BE49-F238E27FC236}">
                <a16:creationId xmlns:a16="http://schemas.microsoft.com/office/drawing/2014/main" id="{22008E2F-BA37-4C25-8F7B-DBAA671C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0" name="Rectangle 8">
            <a:extLst>
              <a:ext uri="{FF2B5EF4-FFF2-40B4-BE49-F238E27FC236}">
                <a16:creationId xmlns:a16="http://schemas.microsoft.com/office/drawing/2014/main" id="{289B3D33-F58C-4C0A-A8A2-798959104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295400"/>
            <a:ext cx="4800600" cy="3352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Essa igreja deve ter sido notável, pois recebeu só elogios da parte de Cristo e nenhuma repreensão.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6">
            <a:extLst>
              <a:ext uri="{FF2B5EF4-FFF2-40B4-BE49-F238E27FC236}">
                <a16:creationId xmlns:a16="http://schemas.microsoft.com/office/drawing/2014/main" id="{1EA152EB-1844-473C-8733-31DA5F874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6" name="Rectangle 8">
            <a:extLst>
              <a:ext uri="{FF2B5EF4-FFF2-40B4-BE49-F238E27FC236}">
                <a16:creationId xmlns:a16="http://schemas.microsoft.com/office/drawing/2014/main" id="{9AE5CFF3-9672-4518-81C2-0FBAEBB35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Que tipo de chave Jesus tem na mão enquanto fala a essa igreja? (verso 7)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>
            <a:extLst>
              <a:ext uri="{FF2B5EF4-FFF2-40B4-BE49-F238E27FC236}">
                <a16:creationId xmlns:a16="http://schemas.microsoft.com/office/drawing/2014/main" id="{06B3EF06-1F56-4B49-8AA6-D352A06D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Rectangle 3">
            <a:extLst>
              <a:ext uri="{FF2B5EF4-FFF2-40B4-BE49-F238E27FC236}">
                <a16:creationId xmlns:a16="http://schemas.microsoft.com/office/drawing/2014/main" id="{C88F3962-641F-4308-8F4C-BD6E02852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371600"/>
            <a:ext cx="78486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Que tipo de chave Jesus tem na mão enquanto fala a essa igreja? (verso 7)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“A chave de Davi, que abre e ninguém fechará, e que fecha, e ninguém abrirá.”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>
            <a:extLst>
              <a:ext uri="{FF2B5EF4-FFF2-40B4-BE49-F238E27FC236}">
                <a16:creationId xmlns:a16="http://schemas.microsoft.com/office/drawing/2014/main" id="{31A5FBAE-9BED-40A8-8B76-F95A82AF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>
            <a:extLst>
              <a:ext uri="{FF2B5EF4-FFF2-40B4-BE49-F238E27FC236}">
                <a16:creationId xmlns:a16="http://schemas.microsoft.com/office/drawing/2014/main" id="{5AAE985A-442B-4905-88B0-204339ADD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6482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palavras são usadas para descrever Cristo? (verso7)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>
            <a:extLst>
              <a:ext uri="{FF2B5EF4-FFF2-40B4-BE49-F238E27FC236}">
                <a16:creationId xmlns:a16="http://schemas.microsoft.com/office/drawing/2014/main" id="{1C06A058-5E99-446A-B0CD-7D4BBF89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7" name="Rectangle 3">
            <a:extLst>
              <a:ext uri="{FF2B5EF4-FFF2-40B4-BE49-F238E27FC236}">
                <a16:creationId xmlns:a16="http://schemas.microsoft.com/office/drawing/2014/main" id="{BD923D46-C0DB-4210-AD72-6901C5858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08050"/>
            <a:ext cx="4648200" cy="4572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palavras são usadas para descrever Cristo? (verso7)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Santo e Verdadeiro.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>
            <a:extLst>
              <a:ext uri="{FF2B5EF4-FFF2-40B4-BE49-F238E27FC236}">
                <a16:creationId xmlns:a16="http://schemas.microsoft.com/office/drawing/2014/main" id="{D60FCB46-7687-4DB4-AB4F-31DCDD27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Rectangle 5">
            <a:extLst>
              <a:ext uri="{FF2B5EF4-FFF2-40B4-BE49-F238E27FC236}">
                <a16:creationId xmlns:a16="http://schemas.microsoft.com/office/drawing/2014/main" id="{2EB0FD43-5A42-405F-87F8-2F2DBD1F3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3438" y="692150"/>
            <a:ext cx="4267200" cy="5105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Filadélfia representa um período de tempo ocorrente no século dezenove, quando grandes movimentos evangélicos e pró-advento revitalizaram a igreja. 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>
            <a:extLst>
              <a:ext uri="{FF2B5EF4-FFF2-40B4-BE49-F238E27FC236}">
                <a16:creationId xmlns:a16="http://schemas.microsoft.com/office/drawing/2014/main" id="{DD8E83FC-D395-444E-9838-4986EA005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5" name="Rectangle 13">
            <a:extLst>
              <a:ext uri="{FF2B5EF4-FFF2-40B4-BE49-F238E27FC236}">
                <a16:creationId xmlns:a16="http://schemas.microsoft.com/office/drawing/2014/main" id="{6367CEC6-43A0-41D4-A190-A58702893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7800" y="762000"/>
            <a:ext cx="3733800" cy="5181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reavivamento impeliu a igreja como nunca dantes. Ela foi capaz de apresentar Jesus a 10.000.000 de pessoas – a oportunidade era "uma porta aberta que ninguém pode fechar".</a:t>
            </a:r>
            <a:endParaRPr lang="pt-PT" altLang="pt-BR" sz="32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>
            <a:extLst>
              <a:ext uri="{FF2B5EF4-FFF2-40B4-BE49-F238E27FC236}">
                <a16:creationId xmlns:a16="http://schemas.microsoft.com/office/drawing/2014/main" id="{58C5880A-18C4-478E-A164-46944099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Rectangle 5">
            <a:extLst>
              <a:ext uri="{FF2B5EF4-FFF2-40B4-BE49-F238E27FC236}">
                <a16:creationId xmlns:a16="http://schemas.microsoft.com/office/drawing/2014/main" id="{6D433A76-B11D-469D-83F7-D5A2047DAF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938" y="609600"/>
            <a:ext cx="4724400" cy="5562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"porta aberta e fechada" simboliza o início do juízo investigativo e do ministério de Cristo no Lugar Santíssimo do santuário celestial.</a:t>
            </a:r>
            <a:r>
              <a:rPr lang="pt-PT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extLst>
              <a:ext uri="{FF2B5EF4-FFF2-40B4-BE49-F238E27FC236}">
                <a16:creationId xmlns:a16="http://schemas.microsoft.com/office/drawing/2014/main" id="{39C0877A-1A59-45D4-AB1F-35035403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>
            <a:extLst>
              <a:ext uri="{FF2B5EF4-FFF2-40B4-BE49-F238E27FC236}">
                <a16:creationId xmlns:a16="http://schemas.microsoft.com/office/drawing/2014/main" id="{B0397C17-00BA-4508-97CC-43355C562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4876800" cy="3581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Os grandes movimentos evangélicos revigoraram e impeliram a igreja do século dezenove.</a:t>
            </a:r>
            <a:r>
              <a:rPr lang="pt-PT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>
            <a:extLst>
              <a:ext uri="{FF2B5EF4-FFF2-40B4-BE49-F238E27FC236}">
                <a16:creationId xmlns:a16="http://schemas.microsoft.com/office/drawing/2014/main" id="{40C3FE2B-F184-465F-B6E6-2B73F2A3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7" name="Rectangle 5">
            <a:extLst>
              <a:ext uri="{FF2B5EF4-FFF2-40B4-BE49-F238E27FC236}">
                <a16:creationId xmlns:a16="http://schemas.microsoft.com/office/drawing/2014/main" id="{029CF5DF-766C-4FB3-AEB7-F473D92C9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-152400"/>
            <a:ext cx="4876800" cy="4876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Mesmo com essa "pouca força", que duas coisas a igreja de Filadélfia fez? (verso 8)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>
            <a:extLst>
              <a:ext uri="{FF2B5EF4-FFF2-40B4-BE49-F238E27FC236}">
                <a16:creationId xmlns:a16="http://schemas.microsoft.com/office/drawing/2014/main" id="{C30AC6AA-B9FD-46E8-900D-84A4B0907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5" name="Rectangle 7">
            <a:extLst>
              <a:ext uri="{FF2B5EF4-FFF2-40B4-BE49-F238E27FC236}">
                <a16:creationId xmlns:a16="http://schemas.microsoft.com/office/drawing/2014/main" id="{69E259D4-8354-4D74-860A-27FDDD788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924175"/>
            <a:ext cx="788035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Cada mensagem possui três aplicações: 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-A primeira é empregada à efetiva igreja dos tempos em que a carta foi escrita.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-A segunda é aplicada uma específica era da história da igreja.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-A terceira é usada no sentido de como a experiência e a mensagem se aplicam à nossa vida hoje. 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037D32B2-7CDC-4337-98E8-1F494B1A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5" name="Rectangle 3">
            <a:extLst>
              <a:ext uri="{FF2B5EF4-FFF2-40B4-BE49-F238E27FC236}">
                <a16:creationId xmlns:a16="http://schemas.microsoft.com/office/drawing/2014/main" id="{3CBF770B-BE66-4200-8DB8-92D226F96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404813"/>
            <a:ext cx="4876800" cy="4876800"/>
          </a:xfrm>
          <a:noFill/>
          <a:ln/>
          <a:effectLst>
            <a:outerShdw dist="56796" dir="1593903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Mesmo com essa "pouca força", que duas coisas a igreja de Filadélfia fez? (verso 8)</a:t>
            </a: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Guardou a Palavra de Deus e não negou o Seu nome.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>
            <a:extLst>
              <a:ext uri="{FF2B5EF4-FFF2-40B4-BE49-F238E27FC236}">
                <a16:creationId xmlns:a16="http://schemas.microsoft.com/office/drawing/2014/main" id="{5B027C73-F485-4B27-AC32-8DA8C74C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Rectangle 5">
            <a:extLst>
              <a:ext uri="{FF2B5EF4-FFF2-40B4-BE49-F238E27FC236}">
                <a16:creationId xmlns:a16="http://schemas.microsoft.com/office/drawing/2014/main" id="{83C12BA8-ADE2-4DB4-9C3E-15DA42A66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60350"/>
            <a:ext cx="41910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Qual foi a promessa de Deus para essa igreja? (verso 12)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659A0E4C-B9B7-44A2-AF85-E729F8A8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1" name="Rectangle 3">
            <a:extLst>
              <a:ext uri="{FF2B5EF4-FFF2-40B4-BE49-F238E27FC236}">
                <a16:creationId xmlns:a16="http://schemas.microsoft.com/office/drawing/2014/main" id="{7B74CA8F-A2DC-4CAE-97E7-27874074D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4191000" cy="4267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Qual foi a promessa de Deus para essa igreja? (verso 12)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vencedor seria coluna no santuário de Deus. 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>
            <a:extLst>
              <a:ext uri="{FF2B5EF4-FFF2-40B4-BE49-F238E27FC236}">
                <a16:creationId xmlns:a16="http://schemas.microsoft.com/office/drawing/2014/main" id="{5F228BCD-D0B7-4F38-8450-264251C1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Rectangle 5">
            <a:extLst>
              <a:ext uri="{FF2B5EF4-FFF2-40B4-BE49-F238E27FC236}">
                <a16:creationId xmlns:a16="http://schemas.microsoft.com/office/drawing/2014/main" id="{C5001C8E-EE96-43C9-BCC1-17EE10D8F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2363" y="1143000"/>
            <a:ext cx="4135437" cy="4495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2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Às vezes pode ser que você se sinta contrariado por amigos e familiares porque é um cristão. Se assim é, apegue-se à promessa divina de que Deus lhe dará um novo nome e um lugar especial com Ele no Céu! </a:t>
            </a:r>
            <a:endParaRPr lang="pt-PT" altLang="pt-BR" sz="32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>
            <a:extLst>
              <a:ext uri="{FF2B5EF4-FFF2-40B4-BE49-F238E27FC236}">
                <a16:creationId xmlns:a16="http://schemas.microsoft.com/office/drawing/2014/main" id="{72D4F4D5-D281-4D5C-9E18-C281716FC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Rectangle 6">
            <a:extLst>
              <a:ext uri="{FF2B5EF4-FFF2-40B4-BE49-F238E27FC236}">
                <a16:creationId xmlns:a16="http://schemas.microsoft.com/office/drawing/2014/main" id="{E80DD452-488A-448B-A9B1-B0E2C4A26E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1295400"/>
            <a:ext cx="5715000" cy="2057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gostaria de pedir que Deus fizesse por você em sua vida cristã?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>
            <a:extLst>
              <a:ext uri="{FF2B5EF4-FFF2-40B4-BE49-F238E27FC236}">
                <a16:creationId xmlns:a16="http://schemas.microsoft.com/office/drawing/2014/main" id="{593D6EEA-6593-45EB-9C4F-F51967F3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9" name="Rectangle 5">
            <a:extLst>
              <a:ext uri="{FF2B5EF4-FFF2-40B4-BE49-F238E27FC236}">
                <a16:creationId xmlns:a16="http://schemas.microsoft.com/office/drawing/2014/main" id="{0AF7C3D7-63BF-4A37-AF63-01211EA02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257800" cy="44196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A IGREJA DE LAODICÉIA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 igreja morna do tempo do fim, 1840 – Segunda vinda de Cristo)</a:t>
            </a:r>
            <a:r>
              <a:rPr lang="pt-PT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>
            <a:extLst>
              <a:ext uri="{FF2B5EF4-FFF2-40B4-BE49-F238E27FC236}">
                <a16:creationId xmlns:a16="http://schemas.microsoft.com/office/drawing/2014/main" id="{C064423C-B065-4DC0-823B-34EA7AF6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Rectangle 5">
            <a:extLst>
              <a:ext uri="{FF2B5EF4-FFF2-40B4-BE49-F238E27FC236}">
                <a16:creationId xmlns:a16="http://schemas.microsoft.com/office/drawing/2014/main" id="{2A4F3B7D-683D-4B09-8F15-9AD73CD32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762000"/>
            <a:ext cx="6719887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Leia Apocalipse 3:14-22 </a:t>
            </a: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>
            <a:extLst>
              <a:ext uri="{FF2B5EF4-FFF2-40B4-BE49-F238E27FC236}">
                <a16:creationId xmlns:a16="http://schemas.microsoft.com/office/drawing/2014/main" id="{926EB352-ECA1-4C6B-83FD-D789B1F0E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51601A0E-0ECA-40F4-9212-3CFC7795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1122363"/>
            <a:ext cx="6019800" cy="3962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mensagem a Laodicéia contém apenas advertências. Essa igreja representa o período de tempo no qual estamos vivendo. Ela é representada como uma igreja transigente, nem quente nem fria. </a:t>
            </a:r>
            <a:endParaRPr lang="pt-PT" altLang="pt-BR" sz="36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>
            <a:extLst>
              <a:ext uri="{FF2B5EF4-FFF2-40B4-BE49-F238E27FC236}">
                <a16:creationId xmlns:a16="http://schemas.microsoft.com/office/drawing/2014/main" id="{B68ED6A7-AE30-4A0C-9DDD-208AEEDA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Rectangle 5">
            <a:extLst>
              <a:ext uri="{FF2B5EF4-FFF2-40B4-BE49-F238E27FC236}">
                <a16:creationId xmlns:a16="http://schemas.microsoft.com/office/drawing/2014/main" id="{2EDDA604-F987-457C-826D-80091E916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que Deus prefere que uma igreja seja fria em vez de morna? (versos 15 e 16)</a:t>
            </a:r>
            <a:r>
              <a:rPr lang="pt-PT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pt-PT" altLang="pt-BR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>
            <a:extLst>
              <a:ext uri="{FF2B5EF4-FFF2-40B4-BE49-F238E27FC236}">
                <a16:creationId xmlns:a16="http://schemas.microsoft.com/office/drawing/2014/main" id="{4036122C-A39C-4D19-A99A-A341710C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Rectangle 3">
            <a:extLst>
              <a:ext uri="{FF2B5EF4-FFF2-40B4-BE49-F238E27FC236}">
                <a16:creationId xmlns:a16="http://schemas.microsoft.com/office/drawing/2014/main" id="{122F3AC9-6240-4A6E-AE05-7DD859B16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495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que Deus prefere que uma igreja seja fria em vez de morna? (versos 15 e 16)</a:t>
            </a:r>
            <a:r>
              <a:rPr lang="pt-PT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</a:rPr>
              <a:t>A mornidão causa enjôo.</a:t>
            </a:r>
            <a:endParaRPr lang="pt-PT" altLang="pt-BR" sz="48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extLst>
              <a:ext uri="{FF2B5EF4-FFF2-40B4-BE49-F238E27FC236}">
                <a16:creationId xmlns:a16="http://schemas.microsoft.com/office/drawing/2014/main" id="{69E18ABD-7E4D-49E4-B5A1-C4BB7661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41433287-2E4D-4F75-A7CD-CAC450C43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4419600" cy="43434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IGREJA DE ÉFESO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 igreja apostólica, 31 a 100 d.C.)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extLst>
              <a:ext uri="{FF2B5EF4-FFF2-40B4-BE49-F238E27FC236}">
                <a16:creationId xmlns:a16="http://schemas.microsoft.com/office/drawing/2014/main" id="{7A434267-32B1-446A-B53B-201ADC22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Rectangle 5">
            <a:extLst>
              <a:ext uri="{FF2B5EF4-FFF2-40B4-BE49-F238E27FC236}">
                <a16:creationId xmlns:a16="http://schemas.microsoft.com/office/drawing/2014/main" id="{7D7C70FE-0854-4141-8770-7161FC7C8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867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Como essa igreja se sente a seu próprio respeito?  (verso 17)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6FFE0884-00C5-4ED1-A140-E2EA6AFD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9506CB6F-4359-4BCD-A525-5FC4A9D6A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20750"/>
            <a:ext cx="5867400" cy="5029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Como essa igreja se sente a seu próprio respeito?  (verso 17)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Pensa que é rica e que não precisa de coisa alguma.  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>
            <a:extLst>
              <a:ext uri="{FF2B5EF4-FFF2-40B4-BE49-F238E27FC236}">
                <a16:creationId xmlns:a16="http://schemas.microsoft.com/office/drawing/2014/main" id="{E06CBBD7-E7D6-49C6-AA01-2F91AD66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Rectangle 5">
            <a:extLst>
              <a:ext uri="{FF2B5EF4-FFF2-40B4-BE49-F238E27FC236}">
                <a16:creationId xmlns:a16="http://schemas.microsoft.com/office/drawing/2014/main" id="{E4AC5E7B-CC2A-4E03-9003-F1F1282BB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239838"/>
            <a:ext cx="6400800" cy="1828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Que prescrição Deus faz a essa igreja para corrigir seus problemas?  (verso 18)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>
            <a:extLst>
              <a:ext uri="{FF2B5EF4-FFF2-40B4-BE49-F238E27FC236}">
                <a16:creationId xmlns:a16="http://schemas.microsoft.com/office/drawing/2014/main" id="{6C80CEC2-B2E7-4518-B7C2-7788B11B3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Rectangle 5">
            <a:extLst>
              <a:ext uri="{FF2B5EF4-FFF2-40B4-BE49-F238E27FC236}">
                <a16:creationId xmlns:a16="http://schemas.microsoft.com/office/drawing/2014/main" id="{E9F5A4AB-E544-4900-90F3-CA2F2D179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600200"/>
            <a:ext cx="7570787" cy="3505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“Aconselho-te que de mim compres ouro refinado com fogo para te enriqueceres, vestiduras brancas para te vestires, a fim de que não seja manifesta a vergonha da tua nudez, e colírio para ungires os olhos, a fim de que vejas.”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>
            <a:extLst>
              <a:ext uri="{FF2B5EF4-FFF2-40B4-BE49-F238E27FC236}">
                <a16:creationId xmlns:a16="http://schemas.microsoft.com/office/drawing/2014/main" id="{C4CEBE59-7EB9-40C8-857E-10EA23D2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402F2FBB-B4AB-4E60-B26E-0215BB73B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1447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é que torna um crente rico? (Efésios 2:7-9)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>
            <a:extLst>
              <a:ext uri="{FF2B5EF4-FFF2-40B4-BE49-F238E27FC236}">
                <a16:creationId xmlns:a16="http://schemas.microsoft.com/office/drawing/2014/main" id="{7CD3C91D-27F6-4B57-8583-5BD805A9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CDA9F577-D4BD-42DC-A861-6DB7F603F2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57200"/>
            <a:ext cx="813435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 anchor="ctr"/>
          <a:lstStyle/>
          <a:p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é que torna um crente rico? (Efésios 2:7-9)</a:t>
            </a:r>
            <a:endParaRPr lang="pt-PT" altLang="pt-BR" sz="44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A3CABEAF-8FE8-4AFF-A04E-ABCE0D42C0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4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graça de Cristo</a:t>
            </a:r>
            <a:endParaRPr lang="pt-PT" altLang="pt-BR" sz="44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0D6426E9-7AF4-4EF5-BC9B-EEEF800F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>
            <a:extLst>
              <a:ext uri="{FF2B5EF4-FFF2-40B4-BE49-F238E27FC236}">
                <a16:creationId xmlns:a16="http://schemas.microsoft.com/office/drawing/2014/main" id="{BA937349-27FE-4805-B1B3-024D791FD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representam as vestes brancas? (ver Isaías 61:10)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>
            <a:extLst>
              <a:ext uri="{FF2B5EF4-FFF2-40B4-BE49-F238E27FC236}">
                <a16:creationId xmlns:a16="http://schemas.microsoft.com/office/drawing/2014/main" id="{FFF2A95D-5C2A-4AF6-88DD-ED701FB5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>
            <a:extLst>
              <a:ext uri="{FF2B5EF4-FFF2-40B4-BE49-F238E27FC236}">
                <a16:creationId xmlns:a16="http://schemas.microsoft.com/office/drawing/2014/main" id="{5B7DF09A-72F5-47FB-9B87-2E8F09CB5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representam as vestes brancas? (ver Isaías 61:10) 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Justiça de Cristo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>
            <a:extLst>
              <a:ext uri="{FF2B5EF4-FFF2-40B4-BE49-F238E27FC236}">
                <a16:creationId xmlns:a16="http://schemas.microsoft.com/office/drawing/2014/main" id="{1A362974-8171-43AC-84EC-56D6892BF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0" name="Rectangle 8">
            <a:extLst>
              <a:ext uri="{FF2B5EF4-FFF2-40B4-BE49-F238E27FC236}">
                <a16:creationId xmlns:a16="http://schemas.microsoft.com/office/drawing/2014/main" id="{468C3CDC-A45C-4FD7-B873-EA70B301A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57150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significa o colírio? (I Coríntios 2:9-14)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33E941A7-1F80-4255-93C5-DCE5AF1C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5" name="Rectangle 3">
            <a:extLst>
              <a:ext uri="{FF2B5EF4-FFF2-40B4-BE49-F238E27FC236}">
                <a16:creationId xmlns:a16="http://schemas.microsoft.com/office/drawing/2014/main" id="{EFA933C5-9C59-4A20-87C2-5519BFEA7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131888"/>
            <a:ext cx="5715000" cy="3810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que significa o colírio? (I Coríntios 2:9-14)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discernimento dado pelo Espírito Santo </a:t>
            </a:r>
            <a:endParaRPr lang="pt-PT" altLang="pt-BR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>
            <a:extLst>
              <a:ext uri="{FF2B5EF4-FFF2-40B4-BE49-F238E27FC236}">
                <a16:creationId xmlns:a16="http://schemas.microsoft.com/office/drawing/2014/main" id="{299F23BF-52BA-4481-B02D-05BC8796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E00C6E94-C31C-4B2B-8D2D-2EA0BC59C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724400" cy="5334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IGREJA DE ESMIRNA</a:t>
            </a:r>
            <a:b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 igreja perseguida, 100-313 d.C.)</a:t>
            </a:r>
            <a:r>
              <a:rPr lang="pt-PT" altLang="pt-BR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4" name="Picture 6">
            <a:extLst>
              <a:ext uri="{FF2B5EF4-FFF2-40B4-BE49-F238E27FC236}">
                <a16:creationId xmlns:a16="http://schemas.microsoft.com/office/drawing/2014/main" id="{138019CE-59FC-4FFA-B672-89612BA3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>
            <a:extLst>
              <a:ext uri="{FF2B5EF4-FFF2-40B4-BE49-F238E27FC236}">
                <a16:creationId xmlns:a16="http://schemas.microsoft.com/office/drawing/2014/main" id="{6E635AD1-E007-4C3A-83A9-FAA8D2B9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Rectangle 5">
            <a:extLst>
              <a:ext uri="{FF2B5EF4-FFF2-40B4-BE49-F238E27FC236}">
                <a16:creationId xmlns:a16="http://schemas.microsoft.com/office/drawing/2014/main" id="{52781260-58B9-4908-BC49-6D8016F05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4419600" cy="44958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IGREJA DE TIATIRA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 igreja do deserto, 538-1500 d.C.)</a:t>
            </a:r>
            <a:endParaRPr lang="pt-PT" altLang="pt-BR" sz="40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>
            <a:extLst>
              <a:ext uri="{FF2B5EF4-FFF2-40B4-BE49-F238E27FC236}">
                <a16:creationId xmlns:a16="http://schemas.microsoft.com/office/drawing/2014/main" id="{C5426646-270E-4E51-A955-C2B31F8DC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5">
            <a:extLst>
              <a:ext uri="{FF2B5EF4-FFF2-40B4-BE49-F238E27FC236}">
                <a16:creationId xmlns:a16="http://schemas.microsoft.com/office/drawing/2014/main" id="{B3E30232-0AB1-4B05-8A0F-34CAFF6B37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4419600" cy="46482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 IGREJA DE SARDES</a:t>
            </a:r>
            <a:b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pt-BR" altLang="pt-BR" sz="40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(A igreja da Reforma, 1500-1790 d.C.)</a:t>
            </a:r>
            <a:r>
              <a:rPr lang="pt-PT" altLang="pt-BR" sz="40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>
            <a:extLst>
              <a:ext uri="{FF2B5EF4-FFF2-40B4-BE49-F238E27FC236}">
                <a16:creationId xmlns:a16="http://schemas.microsoft.com/office/drawing/2014/main" id="{AA3AEE96-3F95-4FD5-8995-799393AE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Rectangle 5">
            <a:extLst>
              <a:ext uri="{FF2B5EF4-FFF2-40B4-BE49-F238E27FC236}">
                <a16:creationId xmlns:a16="http://schemas.microsoft.com/office/drawing/2014/main" id="{E69A84C8-7E26-49CE-BE7D-03D90A839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0113" y="1905000"/>
            <a:ext cx="7245350" cy="11430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Leia Apocalipse 3:1-6</a:t>
            </a:r>
            <a:br>
              <a:rPr lang="pt-BR" altLang="pt-BR" sz="4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pt-PT" altLang="pt-BR" sz="4800" b="1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1320</Words>
  <Application>Microsoft Office PowerPoint</Application>
  <PresentationFormat>Apresentação na tela (4:3)</PresentationFormat>
  <Paragraphs>59</Paragraphs>
  <Slides>60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4" baseType="lpstr">
      <vt:lpstr>Times New Roman</vt:lpstr>
      <vt:lpstr>Comic Sans MS</vt:lpstr>
      <vt:lpstr>Arial</vt:lpstr>
      <vt:lpstr>Estrutura padrão</vt:lpstr>
      <vt:lpstr>Apresentação do PowerPoint</vt:lpstr>
      <vt:lpstr>Alguém Se Preocupa Com Você   Apocalipse 2 e 3 </vt:lpstr>
      <vt:lpstr>Apresentação do PowerPoint</vt:lpstr>
      <vt:lpstr>Cada mensagem possui três aplicações:  -A primeira é empregada à efetiva igreja dos tempos em que a carta foi escrita.  -A segunda é aplicada uma específica era da história da igreja.  -A terceira é usada no sentido de como a experiência e a mensagem se aplicam à nossa vida hoje. </vt:lpstr>
      <vt:lpstr>A IGREJA DE ÉFESO (A igreja apostólica, 31 a 100 d.C.)</vt:lpstr>
      <vt:lpstr>A IGREJA DE ESMIRNA (A igreja perseguida, 100-313 d.C.) </vt:lpstr>
      <vt:lpstr>A IGREJA DE TIATIRA (A igreja do deserto, 538-1500 d.C.)</vt:lpstr>
      <vt:lpstr>A IGREJA DE SARDES (A igreja da Reforma, 1500-1790 d.C.) </vt:lpstr>
      <vt:lpstr>Leia Apocalipse 3:1-6 </vt:lpstr>
      <vt:lpstr>Sardes significa "a que permanece". Esse centro de manufatura têxtil e indústria joalheira estava localizado num platô a 300m acima do vale e parecia inconquistável... </vt:lpstr>
      <vt:lpstr>...Mas Ciro, o grande, descobriu um caminho por dentro dela. Numa noite escura, em 547 a.C., ele mandou um guerreiro muito ágil escalar a escarpa debaixo de Sardes... </vt:lpstr>
      <vt:lpstr>Enquanto a cidade dormia pacificamente, o soldado abriu os gigantescos portões pelo lado de dentro.  Quase 300 anos mais tarde, Antíoco a conquistou do mesmo modo, também enquanto todos dormiam. </vt:lpstr>
      <vt:lpstr>Jesus descreve os crentes em Sardes como tendo nome de quem vive, mas estando mortos – dormindo "no trabalho" de ser cristãos! O que você acha que significa estar dormindo como crente?</vt:lpstr>
      <vt:lpstr>Você já "caiu no sono" quando deveria estar desperto? Como se sentiu sobre isso? </vt:lpstr>
      <vt:lpstr>Que conselho Jesus deu a essa dormente congregação? (versos 2 e 3)   </vt:lpstr>
      <vt:lpstr>Que conselho Jesus deu a essa dormente congregação? (versos 2 e 3)   Vigiar e arrepender-se.</vt:lpstr>
      <vt:lpstr>Crentes adormecidos são gente cheia de si. Sardes representa o período da Reforma. Infelizmente, os sucessores da Reforma dividiram-se em muitas facções oponentes... </vt:lpstr>
      <vt:lpstr>...Os crentes vivenciavam a religião apenas como um consentimento formal com um credo que julgavam correto. Eles dormitavam sob a segurança de sua "doutrina correta". </vt:lpstr>
      <vt:lpstr>O que foram os membros de Sardes levados a lembrar? (verso 3)  </vt:lpstr>
      <vt:lpstr>O que foram os membros de Sardes levados a lembrar? (verso 3)  O que haviam recebido. </vt:lpstr>
      <vt:lpstr>Na Bíblia, o branco simboliza pureza espiritual. A vida perfeita de Cristo é algumas vezes representada como uma vestimenta branca e imaculada... </vt:lpstr>
      <vt:lpstr>...Deus promete dar esse traje a todos os que aceitam a Cristo como Salvador. Assim é que somos "vestidos de vestes brancas". Ele substitui nossa vida imperfeita por Sua vida perfeita. </vt:lpstr>
      <vt:lpstr>O que você acha que roupas manchadas (poluídas) representam? (verso 4)     </vt:lpstr>
      <vt:lpstr>O que você acha que roupas manchadas (poluídas) representam? (verso 4)  O Pecado   </vt:lpstr>
      <vt:lpstr>As vestes da justiça de Cristo podem cobrir nossos trapos imundos (Zacarias 3:1-5). Jesus provê o imaculado traje de Sua vida perfeita a todos os que O aceitarem. </vt:lpstr>
      <vt:lpstr>Você já aceitou a Jesus? </vt:lpstr>
      <vt:lpstr>A IGREJA DE FILADÉLFIA (A igreja missionária, 1790-1840 d.C.) </vt:lpstr>
      <vt:lpstr>Leia Apocalipse 3:7-13</vt:lpstr>
      <vt:lpstr>Filadélfia, que significa "amor fraternal", foi construída sobre uma colina sobranceira a dois vales. Ela recebeu esse nome do rei Átalo II Filadelfo, em honra à lealdade de seu irmão mais velho que o precedera no trono. Hoje se encontra em seu lugar a próspera cidade de Alasehir.  </vt:lpstr>
      <vt:lpstr>Essa igreja deve ter sido notável, pois recebeu só elogios da parte de Cristo e nenhuma repreensão.</vt:lpstr>
      <vt:lpstr> Que tipo de chave Jesus tem na mão enquanto fala a essa igreja? (verso 7)  </vt:lpstr>
      <vt:lpstr> Que tipo de chave Jesus tem na mão enquanto fala a essa igreja? (verso 7)  “A chave de Davi, que abre e ninguém fechará, e que fecha, e ninguém abrirá.”</vt:lpstr>
      <vt:lpstr>Que palavras são usadas para descrever Cristo? (verso7)  </vt:lpstr>
      <vt:lpstr>Que palavras são usadas para descrever Cristo? (verso7)  O Santo e Verdadeiro. </vt:lpstr>
      <vt:lpstr>Filadélfia representa um período de tempo ocorrente no século dezenove, quando grandes movimentos evangélicos e pró-advento revitalizaram a igreja. </vt:lpstr>
      <vt:lpstr>O reavivamento impeliu a igreja como nunca dantes. Ela foi capaz de apresentar Jesus a 10.000.000 de pessoas – a oportunidade era "uma porta aberta que ninguém pode fechar".</vt:lpstr>
      <vt:lpstr>A "porta aberta e fechada" simboliza o início do juízo investigativo e do ministério de Cristo no Lugar Santíssimo do santuário celestial. </vt:lpstr>
      <vt:lpstr>Os grandes movimentos evangélicos revigoraram e impeliram a igreja do século dezenove. </vt:lpstr>
      <vt:lpstr>Mesmo com essa "pouca força", que duas coisas a igreja de Filadélfia fez? (verso 8)  </vt:lpstr>
      <vt:lpstr>Mesmo com essa "pouca força", que duas coisas a igreja de Filadélfia fez? (verso 8)  Guardou a Palavra de Deus e não negou o Seu nome.</vt:lpstr>
      <vt:lpstr>Qual foi a promessa de Deus para essa igreja? (verso 12)  </vt:lpstr>
      <vt:lpstr>Qual foi a promessa de Deus para essa igreja? (verso 12)  O vencedor seria coluna no santuário de Deus. </vt:lpstr>
      <vt:lpstr>Às vezes pode ser que você se sinta contrariado por amigos e familiares porque é um cristão. Se assim é, apegue-se à promessa divina de que Deus lhe dará um novo nome e um lugar especial com Ele no Céu! </vt:lpstr>
      <vt:lpstr>O que gostaria de pedir que Deus fizesse por você em sua vida cristã? </vt:lpstr>
      <vt:lpstr> A IGREJA DE LAODICÉIA  (A igreja morna do tempo do fim, 1840 – Segunda vinda de Cristo) </vt:lpstr>
      <vt:lpstr>Leia Apocalipse 3:14-22  </vt:lpstr>
      <vt:lpstr>A mensagem a Laodicéia contém apenas advertências. Essa igreja representa o período de tempo no qual estamos vivendo. Ela é representada como uma igreja transigente, nem quente nem fria. </vt:lpstr>
      <vt:lpstr>Por que Deus prefere que uma igreja seja fria em vez de morna? (versos 15 e 16)   </vt:lpstr>
      <vt:lpstr>Por que Deus prefere que uma igreja seja fria em vez de morna? (versos 15 e 16)   A mornidão causa enjôo.</vt:lpstr>
      <vt:lpstr>Como essa igreja se sente a seu próprio respeito?  (verso 17)    </vt:lpstr>
      <vt:lpstr>Como essa igreja se sente a seu próprio respeito?  (verso 17)  Pensa que é rica e que não precisa de coisa alguma.   </vt:lpstr>
      <vt:lpstr>Que prescrição Deus faz a essa igreja para corrigir seus problemas?  (verso 18)</vt:lpstr>
      <vt:lpstr>“Aconselho-te que de mim compres ouro refinado com fogo para te enriqueceres, vestiduras brancas para te vestires, a fim de que não seja manifesta a vergonha da tua nudez, e colírio para ungires os olhos, a fim de que vejas.”</vt:lpstr>
      <vt:lpstr>O que é que torna um crente rico? (Efésios 2:7-9)</vt:lpstr>
      <vt:lpstr>O que é que torna um crente rico? (Efésios 2:7-9)</vt:lpstr>
      <vt:lpstr>O que representam as vestes brancas? (ver Isaías 61:10) </vt:lpstr>
      <vt:lpstr>O que representam as vestes brancas? (ver Isaías 61:10)   A Justiça de Cristo</vt:lpstr>
      <vt:lpstr>O que significa o colírio? (I Coríntios 2:9-14)  </vt:lpstr>
      <vt:lpstr>O que significa o colírio? (I Coríntios 2:9-14)  O discernimento dado pelo Espírito Santo </vt:lpstr>
      <vt:lpstr>Apresentação do PowerPoint</vt:lpstr>
    </vt:vector>
  </TitlesOfParts>
  <Company>Associação Paulistana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Foco Sobre o Apocalipse       Alguém Se Preocupa Com Você     João tem uma poderosa visão do Cristo glorificado, sustentando as sete estrelas e andando no meio dos sete candeeiros de ouro. Cada estrela simboliza uma mensagem à igreja cristã, desde o tempo de </dc:title>
  <dc:subject>PROFECIAS PARA O TEMPO DO FIM</dc:subject>
  <dc:creator>4TONS - Pr. Marcelo Augusto de Carvalho; BigWork</dc:creator>
  <cp:keywords>www.4tons.com.br</cp:keywords>
  <dc:description>COMÉRCIO PROIBIDO. USO PESSOAL</dc:description>
  <cp:lastModifiedBy>UCB - Marcelo Augusto de Carvalho</cp:lastModifiedBy>
  <cp:revision>19</cp:revision>
  <dcterms:created xsi:type="dcterms:W3CDTF">2003-06-04T15:26:05Z</dcterms:created>
  <dcterms:modified xsi:type="dcterms:W3CDTF">2021-01-08T07:34:12Z</dcterms:modified>
  <cp:category>EVANGELISMO</cp:category>
</cp:coreProperties>
</file>