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262" r:id="rId3"/>
    <p:sldId id="352" r:id="rId4"/>
    <p:sldId id="267" r:id="rId5"/>
    <p:sldId id="393" r:id="rId6"/>
    <p:sldId id="394" r:id="rId7"/>
    <p:sldId id="349" r:id="rId8"/>
    <p:sldId id="271" r:id="rId9"/>
    <p:sldId id="392" r:id="rId10"/>
    <p:sldId id="350" r:id="rId11"/>
    <p:sldId id="351" r:id="rId12"/>
    <p:sldId id="278" r:id="rId13"/>
    <p:sldId id="283" r:id="rId14"/>
    <p:sldId id="286" r:id="rId15"/>
    <p:sldId id="333" r:id="rId16"/>
    <p:sldId id="264" r:id="rId17"/>
    <p:sldId id="272" r:id="rId18"/>
    <p:sldId id="328" r:id="rId19"/>
    <p:sldId id="329" r:id="rId20"/>
    <p:sldId id="273" r:id="rId21"/>
    <p:sldId id="357" r:id="rId22"/>
    <p:sldId id="277" r:id="rId23"/>
    <p:sldId id="356" r:id="rId24"/>
    <p:sldId id="274" r:id="rId25"/>
    <p:sldId id="358" r:id="rId26"/>
    <p:sldId id="294" r:id="rId27"/>
    <p:sldId id="367" r:id="rId28"/>
    <p:sldId id="295" r:id="rId29"/>
    <p:sldId id="330" r:id="rId30"/>
    <p:sldId id="296" r:id="rId31"/>
    <p:sldId id="370" r:id="rId32"/>
    <p:sldId id="336" r:id="rId33"/>
    <p:sldId id="368" r:id="rId34"/>
    <p:sldId id="275" r:id="rId35"/>
    <p:sldId id="337" r:id="rId36"/>
    <p:sldId id="372" r:id="rId37"/>
    <p:sldId id="298" r:id="rId38"/>
    <p:sldId id="374" r:id="rId39"/>
    <p:sldId id="375" r:id="rId40"/>
    <p:sldId id="288" r:id="rId41"/>
    <p:sldId id="364" r:id="rId42"/>
    <p:sldId id="302" r:id="rId43"/>
    <p:sldId id="376" r:id="rId44"/>
    <p:sldId id="303" r:id="rId45"/>
    <p:sldId id="304" r:id="rId46"/>
    <p:sldId id="305" r:id="rId47"/>
    <p:sldId id="306" r:id="rId48"/>
    <p:sldId id="377" r:id="rId49"/>
    <p:sldId id="395" r:id="rId50"/>
    <p:sldId id="396" r:id="rId51"/>
    <p:sldId id="397" r:id="rId52"/>
    <p:sldId id="307" r:id="rId53"/>
    <p:sldId id="378" r:id="rId54"/>
    <p:sldId id="308" r:id="rId55"/>
    <p:sldId id="404" r:id="rId56"/>
    <p:sldId id="398" r:id="rId57"/>
    <p:sldId id="399" r:id="rId58"/>
    <p:sldId id="400" r:id="rId59"/>
    <p:sldId id="401" r:id="rId60"/>
    <p:sldId id="402" r:id="rId61"/>
    <p:sldId id="403" r:id="rId62"/>
    <p:sldId id="311" r:id="rId63"/>
    <p:sldId id="381" r:id="rId64"/>
    <p:sldId id="384" r:id="rId65"/>
    <p:sldId id="383" r:id="rId66"/>
    <p:sldId id="343" r:id="rId67"/>
    <p:sldId id="344" r:id="rId68"/>
    <p:sldId id="315" r:id="rId69"/>
    <p:sldId id="386" r:id="rId70"/>
    <p:sldId id="345" r:id="rId71"/>
    <p:sldId id="387" r:id="rId72"/>
    <p:sldId id="316" r:id="rId73"/>
    <p:sldId id="317" r:id="rId74"/>
    <p:sldId id="388" r:id="rId7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FF99"/>
    <a:srgbClr val="460046"/>
    <a:srgbClr val="000066"/>
    <a:srgbClr val="FF9999"/>
    <a:srgbClr val="FC8E7C"/>
    <a:srgbClr val="FB6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9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CE343-5AA6-4E20-AFE4-DC9745635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A0EB85-0187-419F-BFE6-7E4CEB3AE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3F0532-EF5E-43F7-9E87-8979BC9C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5DFAE0-056B-4E45-92C9-440793A2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C20AA2-995C-4D9E-8A32-8127519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8303-7310-4BA0-92E6-5220A216E3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455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807AF-93EE-463E-BB5A-FEA03E83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59FB4C-10B0-478A-A695-F1A2D0BA4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16F36B-0604-421B-AC54-5A045A29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FF58DD-0977-4E0C-9836-2AC3E71D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71269C-849E-44D6-84CD-E8632031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946FF-0FA2-4F3F-923A-C5BDF9A9F1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208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C2EBA8-94E1-407A-AA20-3B80F56F8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D15215-A8B1-41EC-9088-AE27B8D41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56313B-0CCA-4BDF-B5CD-6267E969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E46494-DF92-4B9B-8C65-C61A3CED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4F4BDB-4DFC-441F-B664-CD3A73FA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3AB9E-7A93-401C-AB3B-004BD2ACD2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544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2D610-10D1-4B3A-9262-DB04DC1C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805568-9220-42AB-8A59-A4101C29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3F2F7-465C-4D0E-B668-1B9D97D2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37D6EB-853E-4A65-A635-FC5217B4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9820D-1EA6-4788-A992-09AF4953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7DF6F-805F-42BC-BFE3-B442F9F96F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81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6DF09-BAFA-405D-B490-4BFDD548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25C785-C2DC-46BF-ABF3-CC927410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F9B23E-BAB4-45E8-9ECC-A20CBD8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175EAF-8C90-4CE2-977B-2C3EF089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14A335-3540-44BB-9DBD-89EC3DA7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77D7-CC7A-42A0-9C86-EA6E93DE45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296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9BADE-8C67-47C1-AF1B-0AAFBAEC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6ABEDF-2427-421E-AF02-50F0C0BFD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79A4B3-37FF-4476-9D8F-2E7204AF7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4CD515-615C-44A4-AC33-AF84E912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B6DF0-5606-4F38-AB87-9ED0E3A4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6E9532-B0BF-4D4D-A4A6-856041BA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3A142-24B4-48BA-8A74-F357B34984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22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BF2A7-967F-4890-9872-AE7DD5D7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AC43B0-AA4D-49C4-9948-95FE64B6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50F1EE-88B5-45C0-8E23-1475DA7B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9019EE-A998-4505-9FFD-3659A55B8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759F76-BE8A-40BB-918B-E9146D5C5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8E42F37-4FCE-4618-9522-9F883D43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17E79A-94B1-4A11-B689-D21DAEFC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730C8C-9609-44D5-BC9A-290CD681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2A5C9-FC80-4933-B9B7-18F664D86F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188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FD1E6-1A94-4599-96B7-97BAD951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10BFF3-F54D-4DAA-8619-B055A0C6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CB98A3-E728-47D3-85E8-81C47B72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FAE7E1-D7CA-4584-8040-E962BD5F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AD286-1373-4000-8252-BC81C10595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2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DB542-43E1-4E6C-A6EF-0F462AA8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627130-B1C9-49FB-B71A-C654F612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886746-0492-49DC-80BF-FB9E3791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34F33-4BE0-41FC-B760-06A4709D0A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627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10968-C787-456D-8D85-5E9E6C4F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FA744D-E56F-4CD2-8B55-2C1944ED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C224F0-2CA1-46A7-A9D6-A223B9CE1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572BD9-B400-4BF6-A07C-7FFE9352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72E893-8AC7-45C6-A834-63DB087E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00BB6B-3245-4A2B-90AA-ADB18C4C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A7557-CA59-4A84-BAA5-AF3569D9F2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639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432B8-D9CF-4A96-85A0-821B6CA6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0410324-B6A6-430C-9018-96C36C271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F83642-9763-4579-B9E1-9B2007E87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A17826-3319-487D-9911-2DD78D24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D41DAA-5268-4237-8DE9-60DC3E8A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9DDD20-AFCA-459E-898D-A0951C46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30DC4-5036-4FDB-9258-232B51C832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974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15A1E2-62AA-44FE-8A26-71A27A049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9D8B79-75F5-4DA6-AEB8-59406BFA7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367812-4590-4E9D-B0D9-BA085747FD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201220-F28A-4215-84FF-A61476741A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580511-2543-474D-BAB4-CE62B828FE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727008-FA70-4582-95B9-8C877D0B97D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>
            <a:extLst>
              <a:ext uri="{FF2B5EF4-FFF2-40B4-BE49-F238E27FC236}">
                <a16:creationId xmlns:a16="http://schemas.microsoft.com/office/drawing/2014/main" id="{D82E5500-0C76-44B2-B197-7036F64D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9" name="Rectangle 5">
            <a:extLst>
              <a:ext uri="{FF2B5EF4-FFF2-40B4-BE49-F238E27FC236}">
                <a16:creationId xmlns:a16="http://schemas.microsoft.com/office/drawing/2014/main" id="{63C168D8-C109-4BA9-9DD3-2F5D4C013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620713"/>
            <a:ext cx="65532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Conspiração Assassina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Apocalipse 12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>
            <a:extLst>
              <a:ext uri="{FF2B5EF4-FFF2-40B4-BE49-F238E27FC236}">
                <a16:creationId xmlns:a16="http://schemas.microsoft.com/office/drawing/2014/main" id="{C3C77075-7D97-415E-9B22-3FFD1D42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8" name="Rectangle 6">
            <a:extLst>
              <a:ext uri="{FF2B5EF4-FFF2-40B4-BE49-F238E27FC236}">
                <a16:creationId xmlns:a16="http://schemas.microsoft.com/office/drawing/2014/main" id="{58639DB0-3380-4E21-A33B-0AFF57BA0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2672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dragão simboliza Satanás (Apocalipse 12:9)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>
            <a:extLst>
              <a:ext uri="{FF2B5EF4-FFF2-40B4-BE49-F238E27FC236}">
                <a16:creationId xmlns:a16="http://schemas.microsoft.com/office/drawing/2014/main" id="{A943563B-F431-4925-8BEB-89C7033C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0BE9FF9F-258C-4AED-914C-019974D7C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87630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 filhos que sobraram representam os seguidores de Jesus (Apocalipse 12:17).</a:t>
            </a:r>
            <a:endParaRPr lang="pt-PT" altLang="pt-BR" sz="4000" b="1">
              <a:solidFill>
                <a:srgbClr val="FFFF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>
            <a:extLst>
              <a:ext uri="{FF2B5EF4-FFF2-40B4-BE49-F238E27FC236}">
                <a16:creationId xmlns:a16="http://schemas.microsoft.com/office/drawing/2014/main" id="{C5FF515C-4380-430A-B504-6E06B77D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DBD9F305-3CF3-4A65-A356-07FEB2613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240088"/>
            <a:ext cx="7272337" cy="3502025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BATALHA NÚMERO 1: 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Guerra no Céu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Leia Apocalipse 12:7-12.</a:t>
            </a:r>
            <a:r>
              <a:rPr lang="pt-PT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66">
                <a:gamma/>
                <a:shade val="0"/>
                <a:invGamma/>
              </a:srgbClr>
            </a:gs>
            <a:gs pos="100000">
              <a:srgbClr val="0000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>
            <a:extLst>
              <a:ext uri="{FF2B5EF4-FFF2-40B4-BE49-F238E27FC236}">
                <a16:creationId xmlns:a16="http://schemas.microsoft.com/office/drawing/2014/main" id="{0FC69A5F-D787-40F9-9A91-4CBB01CAF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6213" cy="6858000"/>
          </a:xfrm>
          <a:prstGeom prst="rect">
            <a:avLst/>
          </a:prstGeom>
          <a:noFill/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272A5850-FBF5-4230-BA65-41A4269CB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8800" y="762000"/>
            <a:ext cx="3276600" cy="495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verso 9 declara que Satanás e seus anjos foram expulsos do Céu e lançados na Terra.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05FEA6C7-E9F4-443D-95CD-04C11C8E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D60CA553-CC78-4E8E-BCEE-CF4AEA668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4495800" cy="3276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 favor, não culpe a Deus pelos fracassos morais. Ele não criou a Terra como o lixão do Universo. Ele fez um mundo perfeito.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>
            <a:extLst>
              <a:ext uri="{FF2B5EF4-FFF2-40B4-BE49-F238E27FC236}">
                <a16:creationId xmlns:a16="http://schemas.microsoft.com/office/drawing/2014/main" id="{CE6DCA36-1712-47E1-BE19-3B1BFCEB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Rectangle 5">
            <a:extLst>
              <a:ext uri="{FF2B5EF4-FFF2-40B4-BE49-F238E27FC236}">
                <a16:creationId xmlns:a16="http://schemas.microsoft.com/office/drawing/2014/main" id="{5991920F-0A62-433E-A20E-02BDA1E92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Mas, como Gênesis 1–3 nos mostra, Deus outorgou a Adão e Eva as mesmas escolhas que deu a Satanás e aos anjos. Eles poderiam amar e obedecer livremente a Deus e receber vida eterna, ou apartar-se dEle, atolando-se no  caminho de Satanás, sofrendo morte eterna. 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80D958ED-4B66-41A9-BC64-F21F849D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8CB21621-5116-4EE0-A53A-BF9BC2757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5181600" cy="3657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BATALHA NÚMERO 2: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Jesus é atacado!</a:t>
            </a:r>
            <a:r>
              <a:rPr lang="pt-PT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31B25282-8501-4CA0-B0DF-674036BE1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4FCA3EDF-9CED-4B77-AE00-FFF4413DC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2363" y="908050"/>
            <a:ext cx="3962400" cy="510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Quando a virgem Maria estava prestes a ter o menino Jesus, o rei Herodes, conspirou para assassinar às ocultas esse concorrente ao seu trono. Mas Deus frustrou seu plano... </a:t>
            </a:r>
            <a:endParaRPr lang="pt-PT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>
            <a:extLst>
              <a:ext uri="{FF2B5EF4-FFF2-40B4-BE49-F238E27FC236}">
                <a16:creationId xmlns:a16="http://schemas.microsoft.com/office/drawing/2014/main" id="{DF88CBC2-171D-4D07-A112-9ED93398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71663"/>
            <a:ext cx="38512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Rectangle 5">
            <a:extLst>
              <a:ext uri="{FF2B5EF4-FFF2-40B4-BE49-F238E27FC236}">
                <a16:creationId xmlns:a16="http://schemas.microsoft.com/office/drawing/2014/main" id="{5BF97593-C548-42F8-A101-F02E04DC0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1474788"/>
            <a:ext cx="51816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Através de um sonho, Ele advertiu os magos que vieram prestar homenagem a Jesus em Belém, a nada dizerem a Herodes sobre o lugar do nascimento do bebê. O rei, apavorado, ordenou que cada menino abaixo de dois anos de idade em Belém fosse morto... </a:t>
            </a:r>
            <a:endParaRPr lang="pt-PT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>
            <a:extLst>
              <a:ext uri="{FF2B5EF4-FFF2-40B4-BE49-F238E27FC236}">
                <a16:creationId xmlns:a16="http://schemas.microsoft.com/office/drawing/2014/main" id="{4E55C30D-3CCE-4F19-A449-72A82C5EA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6" name="Rectangle 6">
            <a:extLst>
              <a:ext uri="{FF2B5EF4-FFF2-40B4-BE49-F238E27FC236}">
                <a16:creationId xmlns:a16="http://schemas.microsoft.com/office/drawing/2014/main" id="{786CA2EE-8E59-4C88-A061-E4252DD5A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800600"/>
            <a:ext cx="8153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Maria, José e Jesus fugiram para o Egito (Mateus 2:1-15). Por trás dessa terrível atrocidade podemos ver a fúria de Satanás contra seu rival, Cristo.</a:t>
            </a:r>
            <a:r>
              <a:rPr lang="pt-PT" altLang="pt-BR" sz="3200" b="1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83D2740A-741F-45F9-AD7E-7178E572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7A25351F-6184-4AA5-84F9-DCA956545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4351338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mulher representa a pura igreja de Deus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(II Coríntios 11:2)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313D3016-8CDF-440A-89C7-4A6811C4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7">
            <a:extLst>
              <a:ext uri="{FF2B5EF4-FFF2-40B4-BE49-F238E27FC236}">
                <a16:creationId xmlns:a16="http://schemas.microsoft.com/office/drawing/2014/main" id="{B21E41C7-DF04-4355-83C5-B12995D43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4343400"/>
            <a:ext cx="84582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Trinta e três anos mais tarde, Satanás ainda estava em atividade. Pôncio Pilatos, deu ordens para pregarem Jesus numa cruz do monte Calvário. </a:t>
            </a:r>
            <a:endParaRPr lang="pt-PT" altLang="pt-BR" sz="40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>
            <a:extLst>
              <a:ext uri="{FF2B5EF4-FFF2-40B4-BE49-F238E27FC236}">
                <a16:creationId xmlns:a16="http://schemas.microsoft.com/office/drawing/2014/main" id="{1A10BB20-2A43-4674-803B-0825C5BA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Rectangle 5">
            <a:extLst>
              <a:ext uri="{FF2B5EF4-FFF2-40B4-BE49-F238E27FC236}">
                <a16:creationId xmlns:a16="http://schemas.microsoft.com/office/drawing/2014/main" id="{227CC088-A863-4149-B1F9-48A52457B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191000" cy="4724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final dessa dramática história é que Jesus venceu! Cristo morreu sobre a cruz...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08557104-1F6A-4728-B6A8-CA0F6B559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:a16="http://schemas.microsoft.com/office/drawing/2014/main" id="{5CFA6B8B-B140-4FAC-9099-89CDFF9B9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0" y="381000"/>
            <a:ext cx="4343400" cy="5486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...mas Ele ressurgiu da sepultura e ascendeu ao Céu.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C92FC084-D620-4517-8774-521FEBF3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>
            <a:extLst>
              <a:ext uri="{FF2B5EF4-FFF2-40B4-BE49-F238E27FC236}">
                <a16:creationId xmlns:a16="http://schemas.microsoft.com/office/drawing/2014/main" id="{F0629D8F-E317-4FC3-BF4A-7C4306101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648200" cy="4495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 acordo com o verso 5, o que Cristo está destinado a fazer?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1694FC84-19D0-40B6-86BC-980038A0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B179F44F-6AF4-43CC-90F7-5A7510201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4648200" cy="4495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 acordo com o verso 5, o que Cristo está destinado a fazer?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Reger todas as nações.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>
            <a:extLst>
              <a:ext uri="{FF2B5EF4-FFF2-40B4-BE49-F238E27FC236}">
                <a16:creationId xmlns:a16="http://schemas.microsoft.com/office/drawing/2014/main" id="{DCA363A0-2D8C-49BB-97A5-B000AA05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>
            <a:extLst>
              <a:ext uri="{FF2B5EF4-FFF2-40B4-BE49-F238E27FC236}">
                <a16:creationId xmlns:a16="http://schemas.microsoft.com/office/drawing/2014/main" id="{A8E3C20C-C436-4875-B2D9-2C0E7AF31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" y="914400"/>
            <a:ext cx="4703763" cy="495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Hoje Cristo está ministrando em favor de cada um de nós nas cortes celestiais. No fim Ele acaba regendo as nações. Isso significa que há vitória para você e para mim.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>
            <a:extLst>
              <a:ext uri="{FF2B5EF4-FFF2-40B4-BE49-F238E27FC236}">
                <a16:creationId xmlns:a16="http://schemas.microsoft.com/office/drawing/2014/main" id="{390BE983-CB11-4008-B383-928874D0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Rectangle 8">
            <a:extLst>
              <a:ext uri="{FF2B5EF4-FFF2-40B4-BE49-F238E27FC236}">
                <a16:creationId xmlns:a16="http://schemas.microsoft.com/office/drawing/2014/main" id="{3E70B907-7814-4438-B3D9-F9AEFC8DC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1816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BATALHA NÚMERO 3: Satanás ataca o povo de Deus </a:t>
            </a:r>
            <a:endParaRPr lang="pt-PT" altLang="pt-BR" sz="40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>
            <a:extLst>
              <a:ext uri="{FF2B5EF4-FFF2-40B4-BE49-F238E27FC236}">
                <a16:creationId xmlns:a16="http://schemas.microsoft.com/office/drawing/2014/main" id="{CF3E8B22-9D56-4DD7-9E1C-2F0DECA4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7" name="Rectangle 5">
            <a:extLst>
              <a:ext uri="{FF2B5EF4-FFF2-40B4-BE49-F238E27FC236}">
                <a16:creationId xmlns:a16="http://schemas.microsoft.com/office/drawing/2014/main" id="{7C45EEFF-82B7-4D77-AC6D-211FD0F71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Leia os versos 13-16</a:t>
            </a:r>
            <a:endParaRPr lang="pt-PT" altLang="pt-BR" sz="5400" b="1">
              <a:solidFill>
                <a:srgbClr val="FFFF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6F2A770F-3FD3-490F-86A8-B91C70EE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Rectangle 6">
            <a:extLst>
              <a:ext uri="{FF2B5EF4-FFF2-40B4-BE49-F238E27FC236}">
                <a16:creationId xmlns:a16="http://schemas.microsoft.com/office/drawing/2014/main" id="{233E5746-63E2-4CCB-B6FB-EC7B2B0E4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838200"/>
            <a:ext cx="37338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Após a morte de Jesus, Satanás tentou destruir a igreja de Deus através dos imperadores romanos e suas ferozes perseguições. </a:t>
            </a:r>
            <a:endParaRPr lang="pt-PT" altLang="pt-BR" sz="3600" b="1">
              <a:solidFill>
                <a:srgbClr val="FFFF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extLst>
              <a:ext uri="{FF2B5EF4-FFF2-40B4-BE49-F238E27FC236}">
                <a16:creationId xmlns:a16="http://schemas.microsoft.com/office/drawing/2014/main" id="{C648701A-932E-484C-896F-93D03842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FABB8F01-7521-4C22-9420-A70D8BCD1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609600"/>
            <a:ext cx="4924425" cy="5486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Séculos mais tarde, a própria igreja oficial, que se havia tornado poderosa em Roma, agiu em favor do grande dragão vermelho, perseguindo impiedosamente alguns dos mais devotos seguidores de Cristo.</a:t>
            </a:r>
            <a:r>
              <a:rPr lang="pt-PT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F4D747C7-9883-4AAE-856A-04B01A44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84344861-BA32-406C-9A7B-018150757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981075"/>
            <a:ext cx="5643562" cy="4038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Estava vestida do Sol e uma coroa de doze estrelas (verso 1).</a:t>
            </a:r>
            <a:endParaRPr lang="pt-PT" altLang="pt-BR" sz="48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>
            <a:extLst>
              <a:ext uri="{FF2B5EF4-FFF2-40B4-BE49-F238E27FC236}">
                <a16:creationId xmlns:a16="http://schemas.microsoft.com/office/drawing/2014/main" id="{F3629648-40F7-435F-A3B6-D12D2BBD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7" name="Rectangle 9">
            <a:extLst>
              <a:ext uri="{FF2B5EF4-FFF2-40B4-BE49-F238E27FC236}">
                <a16:creationId xmlns:a16="http://schemas.microsoft.com/office/drawing/2014/main" id="{48547638-B4B3-4BCC-AC42-F1B612153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73688"/>
            <a:ext cx="9144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Então Satanás mudou suas táticas. Ele decidiu infiltrar-se na própria igreja. Ele introduziu heresias doutrinárias e espírito de intolerância. </a:t>
            </a:r>
            <a:endParaRPr lang="pt-PT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1343BD7C-CC14-48F0-864E-1B38EE94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Rectangle 3">
            <a:extLst>
              <a:ext uri="{FF2B5EF4-FFF2-40B4-BE49-F238E27FC236}">
                <a16:creationId xmlns:a16="http://schemas.microsoft.com/office/drawing/2014/main" id="{E3ABBBB9-04CA-4026-8742-BA3D1D7FE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0"/>
            <a:ext cx="84582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Trabalhou por trás do pano para unir a autoridade religiosa ao poder civil no império romano. </a:t>
            </a:r>
            <a:endParaRPr lang="pt-PT" altLang="pt-BR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>
            <a:extLst>
              <a:ext uri="{FF2B5EF4-FFF2-40B4-BE49-F238E27FC236}">
                <a16:creationId xmlns:a16="http://schemas.microsoft.com/office/drawing/2014/main" id="{9DE523AB-DD6A-4926-8F8D-DED56B13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>
            <a:extLst>
              <a:ext uri="{FF2B5EF4-FFF2-40B4-BE49-F238E27FC236}">
                <a16:creationId xmlns:a16="http://schemas.microsoft.com/office/drawing/2014/main" id="{AD423330-5B8D-47F3-A06B-9E00FFD23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6482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poder corrompeu a igreja. A união de igreja e estado produziu um verdadeiro pesadelo conhecido como Idade Escura. </a:t>
            </a:r>
            <a:endParaRPr lang="pt-PT" altLang="pt-BR" sz="40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>
            <a:extLst>
              <a:ext uri="{FF2B5EF4-FFF2-40B4-BE49-F238E27FC236}">
                <a16:creationId xmlns:a16="http://schemas.microsoft.com/office/drawing/2014/main" id="{4AAD4B22-DE51-48B4-8455-7CC2A75C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Rectangle 5">
            <a:extLst>
              <a:ext uri="{FF2B5EF4-FFF2-40B4-BE49-F238E27FC236}">
                <a16:creationId xmlns:a16="http://schemas.microsoft.com/office/drawing/2014/main" id="{6E1EA82E-7C0B-4393-8089-FCE0F963C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39624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 cristãos foram queimados em estacas, lançados aos leões, espancados, presos e torturados.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77EB2959-6BA7-4A4E-888E-9C625D76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>
            <a:extLst>
              <a:ext uri="{FF2B5EF4-FFF2-40B4-BE49-F238E27FC236}">
                <a16:creationId xmlns:a16="http://schemas.microsoft.com/office/drawing/2014/main" id="{7650E15B-2C0D-4686-B4A0-A1480C9B6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667000"/>
            <a:ext cx="83820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igreja entrou no período desértico dos 1.260 dias, que  aprendemos serem os 1260 anos de tempo profético (ver Daniel 7:25, Apocalipse 11:2 e 3). Como vimos, esse período ocorreu entre os anos 538 e 1798 d.C.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>
            <a:extLst>
              <a:ext uri="{FF2B5EF4-FFF2-40B4-BE49-F238E27FC236}">
                <a16:creationId xmlns:a16="http://schemas.microsoft.com/office/drawing/2014/main" id="{D86FD2AC-855C-42E7-B85A-3976826B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BDDDD9E8-EBA0-4AB9-9D35-466C3CE0D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7315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Alguns, na Inglaterra, decidiram reiniciar sua vida num novo continente. </a:t>
            </a:r>
            <a:endParaRPr lang="pt-PT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>
            <a:extLst>
              <a:ext uri="{FF2B5EF4-FFF2-40B4-BE49-F238E27FC236}">
                <a16:creationId xmlns:a16="http://schemas.microsoft.com/office/drawing/2014/main" id="{9D707EBD-A3B6-4AFB-9C38-54F408F9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8" name="Rectangle 6">
            <a:extLst>
              <a:ext uri="{FF2B5EF4-FFF2-40B4-BE49-F238E27FC236}">
                <a16:creationId xmlns:a16="http://schemas.microsoft.com/office/drawing/2014/main" id="{64BF2438-1439-4998-8DBA-2DA122132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971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 Peregrinos que vieram para a América fundaram um país que garantia liberdade religiosa, e seus descendentes redigiram uma constituição que decreta a separação entre igreja e estado.</a:t>
            </a:r>
            <a:r>
              <a:rPr lang="pt-PT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>
            <a:extLst>
              <a:ext uri="{FF2B5EF4-FFF2-40B4-BE49-F238E27FC236}">
                <a16:creationId xmlns:a16="http://schemas.microsoft.com/office/drawing/2014/main" id="{FAE3CB39-8DCC-43D4-AA7D-C9365B58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Rectangle 8">
            <a:extLst>
              <a:ext uri="{FF2B5EF4-FFF2-40B4-BE49-F238E27FC236}">
                <a16:creationId xmlns:a16="http://schemas.microsoft.com/office/drawing/2014/main" id="{18884077-DDC7-42E9-AC76-3F18BF3D9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5562600" cy="4114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termos simbólicos João usa para descrever como Deus livrou Sua igreja da perseguição? (versos 14 e 16)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60046">
                <a:gamma/>
                <a:shade val="46275"/>
                <a:invGamma/>
              </a:srgbClr>
            </a:gs>
            <a:gs pos="50000">
              <a:srgbClr val="460046"/>
            </a:gs>
            <a:gs pos="100000">
              <a:srgbClr val="46004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4D13BD7A-4633-44B1-8365-43C29B35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5200"/>
          </a:xfrm>
          <a:prstGeom prst="rect">
            <a:avLst/>
          </a:prstGeom>
          <a:noFill/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38292190-BFEB-4C7A-86A4-ED6E8B066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8458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“Foram dadas à mulher as duas asas da grande águia, para que voasse até o deserto...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>
            <a:extLst>
              <a:ext uri="{FF2B5EF4-FFF2-40B4-BE49-F238E27FC236}">
                <a16:creationId xmlns:a16="http://schemas.microsoft.com/office/drawing/2014/main" id="{30846856-EEE2-4C35-8261-7F5090809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0" name="Rectangle 6">
            <a:extLst>
              <a:ext uri="{FF2B5EF4-FFF2-40B4-BE49-F238E27FC236}">
                <a16:creationId xmlns:a16="http://schemas.microsoft.com/office/drawing/2014/main" id="{F2AA2E92-0F74-4AC3-8A4F-E5E6E6D3E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953000"/>
            <a:ext cx="79248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...A terra porém socorreu a mulher; e a terra abriu a boca e engoliu o rio que o dragão tinha arrojado de sua boca.”</a:t>
            </a:r>
            <a:br>
              <a:rPr lang="pt-BR" altLang="pt-BR" sz="36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rgbClr val="FFFF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692F8394-3CCA-45E1-AA06-6E33ECCD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2DB899F6-989D-4268-A951-BDFCF12B0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71800"/>
            <a:ext cx="86868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luz é a vestimenta que Deus usa (Salmo 104:2). Jesus é chamado de "a luz do mundo" e o “Sol da justiça" (João 8:12, Malaquias 4:2). Os cristãos são chamados de "filhos da luz" (Lucas 16:8). A mulher, vestida de sol, representa a igreja de Deus em seu melhor estado, cheia do poder divino. </a:t>
            </a:r>
            <a:endParaRPr lang="pt-PT" altLang="pt-BR" sz="4000" b="1">
              <a:solidFill>
                <a:srgbClr val="FFFF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34B9E9D4-16C2-4A53-9BEE-7CC37A4E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70E78A08-918F-45CE-9C5A-F3BC0A192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971800"/>
            <a:ext cx="7467600" cy="3505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 acordo com o verso 11, como os seguidores de Jesus obtêm a vitória sobre Satanás?</a:t>
            </a:r>
            <a:endParaRPr lang="pt-PT" altLang="pt-BR" sz="3600" b="1">
              <a:solidFill>
                <a:srgbClr val="FFFF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478688B3-59C3-4828-9139-38934461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8AEF356E-3956-4BC5-A959-0F64DB239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0"/>
            <a:ext cx="8001000" cy="3505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br>
              <a:rPr lang="pt-BR" altLang="pt-BR" sz="36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Pelo sangue do Cordeiro e por causa da palavra do testemunho.</a:t>
            </a:r>
            <a:endParaRPr lang="pt-PT" altLang="pt-BR" sz="3600" b="1">
              <a:solidFill>
                <a:srgbClr val="FFFF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>
            <a:extLst>
              <a:ext uri="{FF2B5EF4-FFF2-40B4-BE49-F238E27FC236}">
                <a16:creationId xmlns:a16="http://schemas.microsoft.com/office/drawing/2014/main" id="{84A1B969-E631-4D03-BD26-4C716DE54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5A56CB74-5AF0-4490-BBD3-B59F1DA0B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581400"/>
            <a:ext cx="7772400" cy="1143000"/>
          </a:xfrm>
          <a:noFill/>
          <a:ln/>
          <a:effectLst>
            <a:outerShdw dist="63500" dir="221219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BATALHA NÚMERO 4: O povo de Deus dos últimos dias – o Seu remanescente</a:t>
            </a:r>
            <a:r>
              <a:rPr lang="pt-BR" altLang="pt-BR" sz="3600" b="1">
                <a:solidFill>
                  <a:srgbClr val="FFFF99"/>
                </a:solidFill>
                <a:latin typeface="Comic Sans MS" panose="030F0702030302020204" pitchFamily="66" charset="0"/>
              </a:rPr>
              <a:t>.</a:t>
            </a:r>
            <a:br>
              <a:rPr lang="pt-BR" altLang="pt-BR" sz="3600" b="1">
                <a:solidFill>
                  <a:srgbClr val="FFFF99"/>
                </a:solidFill>
                <a:latin typeface="Comic Sans MS" panose="030F0702030302020204" pitchFamily="66" charset="0"/>
              </a:rPr>
            </a:br>
            <a:endParaRPr lang="pt-PT" altLang="pt-BR" sz="36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1027">
            <a:extLst>
              <a:ext uri="{FF2B5EF4-FFF2-40B4-BE49-F238E27FC236}">
                <a16:creationId xmlns:a16="http://schemas.microsoft.com/office/drawing/2014/main" id="{EF464605-AC86-45BF-9DDF-6DACFA59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7" name="Rectangle 1029">
            <a:extLst>
              <a:ext uri="{FF2B5EF4-FFF2-40B4-BE49-F238E27FC236}">
                <a16:creationId xmlns:a16="http://schemas.microsoft.com/office/drawing/2014/main" id="{A395104A-0DDB-4EB1-B90B-2AF046B53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Leia Apocalipse 12:17</a:t>
            </a:r>
            <a:endParaRPr lang="pt-PT" altLang="pt-BR" sz="54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>
            <a:extLst>
              <a:ext uri="{FF2B5EF4-FFF2-40B4-BE49-F238E27FC236}">
                <a16:creationId xmlns:a16="http://schemas.microsoft.com/office/drawing/2014/main" id="{C9CEF334-58E8-4038-99B3-031D1F99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635DBD19-7ACC-4D26-91DC-8C9E2DD4A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300" y="1731963"/>
            <a:ext cx="5399088" cy="3352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Depois da Idade Escura, Satanás ainda não pôde vencer a batalha contra o povo de Deus. Ele não pôde remover a fé em Jesus.</a:t>
            </a:r>
            <a:r>
              <a:rPr lang="pt-PT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>
            <a:extLst>
              <a:ext uri="{FF2B5EF4-FFF2-40B4-BE49-F238E27FC236}">
                <a16:creationId xmlns:a16="http://schemas.microsoft.com/office/drawing/2014/main" id="{7169741B-E3B3-485B-A5AE-A76C0001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5">
            <a:extLst>
              <a:ext uri="{FF2B5EF4-FFF2-40B4-BE49-F238E27FC236}">
                <a16:creationId xmlns:a16="http://schemas.microsoft.com/office/drawing/2014/main" id="{84C48BEA-161E-409E-996F-1C8502F32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49530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Em ira e frustração, a quem Satanás atacou? (verso 17)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 "restantes de sua descendência"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>
            <a:extLst>
              <a:ext uri="{FF2B5EF4-FFF2-40B4-BE49-F238E27FC236}">
                <a16:creationId xmlns:a16="http://schemas.microsoft.com/office/drawing/2014/main" id="{E172FC69-752C-4B02-864B-077738E4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Rectangle 5">
            <a:extLst>
              <a:ext uri="{FF2B5EF4-FFF2-40B4-BE49-F238E27FC236}">
                <a16:creationId xmlns:a16="http://schemas.microsoft.com/office/drawing/2014/main" id="{0768CF24-864B-4AA4-835D-54B69EB8C9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9475" y="620713"/>
            <a:ext cx="5038725" cy="2979737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Quem são os "restantes de sua descendência?” (verso 17)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E65F0627-C705-46FF-8DAB-6BB518B062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99"/>
                </a:solidFill>
                <a:latin typeface="Comic Sans MS" panose="030F0702030302020204" pitchFamily="66" charset="0"/>
              </a:rPr>
              <a:t>Os que guardam os mandamentos de Deus e têm o testemunho de Jesus.</a:t>
            </a:r>
            <a:endParaRPr lang="en-US" altLang="pt-BR" sz="40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>
            <a:extLst>
              <a:ext uri="{FF2B5EF4-FFF2-40B4-BE49-F238E27FC236}">
                <a16:creationId xmlns:a16="http://schemas.microsoft.com/office/drawing/2014/main" id="{4F1C1F2E-7D73-43DB-94FC-865624A6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DE904484-F1C6-4C66-B0B0-101FFED80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7315200" cy="4038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são os "mandamentos de Deus"?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ar-SA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ٱ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Os Dez Mandamentos                          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ar-SA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ٱ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Somente as Palavras de Jesus              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ar-SA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ٱ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Toda a Bíblia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1A60146D-CD6C-4AFC-A9AC-006C0868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3">
            <a:extLst>
              <a:ext uri="{FF2B5EF4-FFF2-40B4-BE49-F238E27FC236}">
                <a16:creationId xmlns:a16="http://schemas.microsoft.com/office/drawing/2014/main" id="{33FFB5BC-59AE-48D3-8185-0068306A2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7315200" cy="4038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são os "mandamentos de Deus"?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ar-SA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ٱ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Os Dez Mandamentos                          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ar-SA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ٱ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Somente as Palavras de Jesus              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ar-SA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ٱ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Toda a Bíblia.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7220" name="Text Box 4">
            <a:extLst>
              <a:ext uri="{FF2B5EF4-FFF2-40B4-BE49-F238E27FC236}">
                <a16:creationId xmlns:a16="http://schemas.microsoft.com/office/drawing/2014/main" id="{40034957-EA38-499D-B963-95396678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56113"/>
            <a:ext cx="152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 Narrow" panose="020B0606020202030204" pitchFamily="34" charset="0"/>
              </a:rPr>
              <a:t>x</a:t>
            </a:r>
            <a:endParaRPr lang="pt-PT" altLang="pt-BR" sz="40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>
            <a:extLst>
              <a:ext uri="{FF2B5EF4-FFF2-40B4-BE49-F238E27FC236}">
                <a16:creationId xmlns:a16="http://schemas.microsoft.com/office/drawing/2014/main" id="{CD958D62-FBC0-42DB-A7A6-1B6D7A12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9" name="Text Box 3">
            <a:extLst>
              <a:ext uri="{FF2B5EF4-FFF2-40B4-BE49-F238E27FC236}">
                <a16:creationId xmlns:a16="http://schemas.microsoft.com/office/drawing/2014/main" id="{EE7F5078-FF3B-48A0-BFCB-A639CF05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639763"/>
            <a:ext cx="4572000" cy="4157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“Por que Me chamais Senhor, Senhor, e não fazeis o que vos mando?” </a:t>
            </a:r>
          </a:p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(Luc. 6:46).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>
            <a:extLst>
              <a:ext uri="{FF2B5EF4-FFF2-40B4-BE49-F238E27FC236}">
                <a16:creationId xmlns:a16="http://schemas.microsoft.com/office/drawing/2014/main" id="{F557A73B-B311-445D-8C61-DACFC5F6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1" name="Rectangle 3">
            <a:extLst>
              <a:ext uri="{FF2B5EF4-FFF2-40B4-BE49-F238E27FC236}">
                <a16:creationId xmlns:a16="http://schemas.microsoft.com/office/drawing/2014/main" id="{9DA30A10-D749-450F-8B4A-8D46DDA3B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71800"/>
            <a:ext cx="86868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PT" altLang="pt-BR" sz="40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Lua não tem luz própria; ela é simples refletora da luz solar. Assim é também com a Igreja; não temos luz própria, apenas refletimos a glória de Cristo, “o Sol da Justiça”.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>
            <a:extLst>
              <a:ext uri="{FF2B5EF4-FFF2-40B4-BE49-F238E27FC236}">
                <a16:creationId xmlns:a16="http://schemas.microsoft.com/office/drawing/2014/main" id="{E85892BB-E3D4-4677-B574-03D3606F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3" name="Text Box 3">
            <a:extLst>
              <a:ext uri="{FF2B5EF4-FFF2-40B4-BE49-F238E27FC236}">
                <a16:creationId xmlns:a16="http://schemas.microsoft.com/office/drawing/2014/main" id="{86C15BC2-C531-43B0-8657-A2DB7BC5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13" y="404813"/>
            <a:ext cx="4838700" cy="594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“Ora, sabemos que O conhecemos por isto: se guardamos os Seus mandamentos. Aquele que diz: Eu O conheço, e não guarda os mandamentos, é mentiroso, e nele não está a verdade” </a:t>
            </a:r>
          </a:p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(I João 2:3 e 4).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>
            <a:extLst>
              <a:ext uri="{FF2B5EF4-FFF2-40B4-BE49-F238E27FC236}">
                <a16:creationId xmlns:a16="http://schemas.microsoft.com/office/drawing/2014/main" id="{F59D1148-2C96-4594-9785-E1AA046A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7" name="Text Box 3">
            <a:extLst>
              <a:ext uri="{FF2B5EF4-FFF2-40B4-BE49-F238E27FC236}">
                <a16:creationId xmlns:a16="http://schemas.microsoft.com/office/drawing/2014/main" id="{D7206F7D-3E25-417E-BD10-4C47A443C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1114425"/>
            <a:ext cx="4572000" cy="325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“Porque este é o amor de Deus, que guardemos os Seus mandamentos” (João 5:3).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:a16="http://schemas.microsoft.com/office/drawing/2014/main" id="{764DF2E7-A60D-4D10-B4C2-3A1AE391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63C4F8E2-F8E8-4BFE-A348-A4C2A697C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1148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é o "testemunho de Jesus"?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(Ver Apocalipse 19:10)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7F2FC9C5-3436-4ECD-9055-E6EA4159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>
            <a:extLst>
              <a:ext uri="{FF2B5EF4-FFF2-40B4-BE49-F238E27FC236}">
                <a16:creationId xmlns:a16="http://schemas.microsoft.com/office/drawing/2014/main" id="{4A1F65BF-0483-44CC-BE9B-80D32880C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148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é o "testemunho de Jesus"?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(Ver Apocalipse 19:10)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“O Espírito da Profecia.”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>
            <a:extLst>
              <a:ext uri="{FF2B5EF4-FFF2-40B4-BE49-F238E27FC236}">
                <a16:creationId xmlns:a16="http://schemas.microsoft.com/office/drawing/2014/main" id="{9DD95DB4-2ED1-4CB5-9509-DE8BDBEE7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5">
            <a:extLst>
              <a:ext uri="{FF2B5EF4-FFF2-40B4-BE49-F238E27FC236}">
                <a16:creationId xmlns:a16="http://schemas.microsoft.com/office/drawing/2014/main" id="{A7F5DBE0-D437-42C0-9D17-5D64B9695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419225"/>
            <a:ext cx="4800600" cy="3810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Desesperado e frustrado por fracassar em destruir a igreja durante os 1260 anos da Idade Escura, Satanás agora ataca "os restantes da sua descendência" (da igreja). </a:t>
            </a:r>
            <a:endParaRPr lang="pt-PT" altLang="pt-BR" sz="36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>
            <a:extLst>
              <a:ext uri="{FF2B5EF4-FFF2-40B4-BE49-F238E27FC236}">
                <a16:creationId xmlns:a16="http://schemas.microsoft.com/office/drawing/2014/main" id="{5117F3BB-5CC0-4881-854C-8601ADD53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73338"/>
            <a:ext cx="77724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Como será esta Guerra?</a:t>
            </a:r>
            <a:b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5400">
                <a:solidFill>
                  <a:schemeClr val="bg1"/>
                </a:solidFill>
                <a:latin typeface="Comic Sans MS" panose="030F0702030302020204" pitchFamily="66" charset="0"/>
              </a:rPr>
              <a:t>Apoc. 13:11-18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E33C6EE5-8F32-4B6F-82C3-1819CDBD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2" name="Text Box 4">
            <a:extLst>
              <a:ext uri="{FF2B5EF4-FFF2-40B4-BE49-F238E27FC236}">
                <a16:creationId xmlns:a16="http://schemas.microsoft.com/office/drawing/2014/main" id="{A3470CC3-4813-4E32-8DB8-0B7FFC152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5334000" cy="4325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“...Vi ainda outra besta...; possuía dois chifres, parecendo cordeiro, mas falava como dragão” (Apocalipse 13:10 e 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>
            <a:extLst>
              <a:ext uri="{FF2B5EF4-FFF2-40B4-BE49-F238E27FC236}">
                <a16:creationId xmlns:a16="http://schemas.microsoft.com/office/drawing/2014/main" id="{BFE08003-97FE-49D9-AD83-0F713A5C7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5" name="Text Box 3">
            <a:extLst>
              <a:ext uri="{FF2B5EF4-FFF2-40B4-BE49-F238E27FC236}">
                <a16:creationId xmlns:a16="http://schemas.microsoft.com/office/drawing/2014/main" id="{41D136DE-F936-4BD9-B1B0-3E1B61A2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5943600" cy="494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Comic Sans MS" panose="030F0702030302020204" pitchFamily="66" charset="0"/>
              </a:rPr>
              <a:t>Todas as características da segunda besta se cumprem nos EUA. Surgiram como nação em 1776 em um território não habitado por outra nação civilizada (por isso surge da terra, e não do mar). Em seu começo fala como cordeiro (liberdade), porém falará como dragão.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>
            <a:extLst>
              <a:ext uri="{FF2B5EF4-FFF2-40B4-BE49-F238E27FC236}">
                <a16:creationId xmlns:a16="http://schemas.microsoft.com/office/drawing/2014/main" id="{ACE2D947-1B40-48DC-9A4E-F65FC83D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39" name="Text Box 3">
            <a:extLst>
              <a:ext uri="{FF2B5EF4-FFF2-40B4-BE49-F238E27FC236}">
                <a16:creationId xmlns:a16="http://schemas.microsoft.com/office/drawing/2014/main" id="{D25A062B-45C2-4810-A296-EE6CBFE02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504825"/>
            <a:ext cx="7097712" cy="2862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3300" b="1">
                <a:solidFill>
                  <a:srgbClr val="FFFF00"/>
                </a:solidFill>
                <a:latin typeface="Comic Sans MS" panose="030F0702030302020204" pitchFamily="66" charset="0"/>
              </a:rPr>
              <a:t>Que farão os EUA (nação protestante), que nos faz supor que quando a Terra se maravilhar após o papado haverá uma união das igrejas?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CA8DB9BD-5AAC-4914-8D79-D57447114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29000"/>
            <a:ext cx="7558087" cy="3227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Comic Sans MS" panose="030F0702030302020204" pitchFamily="66" charset="0"/>
              </a:rPr>
              <a:t>“...Faz com que a Terra e os seus habitantes adorem a besta, cuja ferida mortal fora curada ... A todos... faz que lhes seja dada certa marca sobre a mão direita ou sobre a fronte” 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chemeClr val="bg1"/>
                </a:solidFill>
                <a:latin typeface="Comic Sans MS" panose="030F0702030302020204" pitchFamily="66" charset="0"/>
              </a:rPr>
              <a:t>(Apocalipse 13:11-17).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utoUpdateAnimBg="0"/>
      <p:bldP spid="167940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>
            <a:extLst>
              <a:ext uri="{FF2B5EF4-FFF2-40B4-BE49-F238E27FC236}">
                <a16:creationId xmlns:a16="http://schemas.microsoft.com/office/drawing/2014/main" id="{C1E6A502-2403-43D4-B0E3-C0FB3A18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3" name="Text Box 3">
            <a:extLst>
              <a:ext uri="{FF2B5EF4-FFF2-40B4-BE49-F238E27FC236}">
                <a16:creationId xmlns:a16="http://schemas.microsoft.com/office/drawing/2014/main" id="{7895B871-03F8-41B8-9241-BA4C29447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68580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Comic Sans MS" panose="030F0702030302020204" pitchFamily="66" charset="0"/>
              </a:rPr>
              <a:t>O que a segunda besta ordenaria que os moradores da terra fizessem?</a:t>
            </a:r>
          </a:p>
        </p:txBody>
      </p:sp>
      <p:sp>
        <p:nvSpPr>
          <p:cNvPr id="168964" name="Text Box 4">
            <a:extLst>
              <a:ext uri="{FF2B5EF4-FFF2-40B4-BE49-F238E27FC236}">
                <a16:creationId xmlns:a16="http://schemas.microsoft.com/office/drawing/2014/main" id="{B96E2639-FF86-4970-BD25-CD239A234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00313"/>
            <a:ext cx="4114800" cy="3848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“...que façam uma imagem à besta, àquela que, ferida à espada, sobreviveu” (Apocalipse 13:13 e 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utoUpdateAnimBg="0"/>
      <p:bldP spid="16896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id="{FFEC6487-60A7-4C88-9B4A-F149FD06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5" name="Rectangle 3">
            <a:extLst>
              <a:ext uri="{FF2B5EF4-FFF2-40B4-BE49-F238E27FC236}">
                <a16:creationId xmlns:a16="http://schemas.microsoft.com/office/drawing/2014/main" id="{47890A52-73F6-4E53-B0E3-6A8F9C125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71800"/>
            <a:ext cx="86868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PT" altLang="pt-BR" sz="40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coroa é símbolo de realeza. A igreja é chamada de sacerdócio real (I Pedro 2:9).</a:t>
            </a:r>
            <a:br>
              <a:rPr lang="pt-PT" altLang="pt-BR" sz="40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PT" altLang="pt-BR" sz="40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PT" altLang="pt-BR" sz="40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Doze é o número do reino de Deus (Mat. 19:27 e 28, Lucas 22:28-30, Apoc. 21:12 e 14).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>
            <a:extLst>
              <a:ext uri="{FF2B5EF4-FFF2-40B4-BE49-F238E27FC236}">
                <a16:creationId xmlns:a16="http://schemas.microsoft.com/office/drawing/2014/main" id="{86000CF8-6B10-49D2-A056-B9D7B606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7" name="Text Box 3">
            <a:extLst>
              <a:ext uri="{FF2B5EF4-FFF2-40B4-BE49-F238E27FC236}">
                <a16:creationId xmlns:a16="http://schemas.microsoft.com/office/drawing/2014/main" id="{2C86D9AB-5251-4F60-97CE-D267FBEDF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5867400" cy="2035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2900" b="1">
                <a:solidFill>
                  <a:srgbClr val="FFFF00"/>
                </a:solidFill>
                <a:latin typeface="Comic Sans MS" panose="030F0702030302020204" pitchFamily="66" charset="0"/>
              </a:rPr>
              <a:t>A cópia se refere a um sistema legislativo ou leis repressivas semelhantes às do tempo         da Inquisição. </a:t>
            </a:r>
          </a:p>
        </p:txBody>
      </p:sp>
      <p:sp>
        <p:nvSpPr>
          <p:cNvPr id="169989" name="Text Box 5">
            <a:extLst>
              <a:ext uri="{FF2B5EF4-FFF2-40B4-BE49-F238E27FC236}">
                <a16:creationId xmlns:a16="http://schemas.microsoft.com/office/drawing/2014/main" id="{F84FA6A0-5F4A-4007-8DF9-78CADAB19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37063"/>
            <a:ext cx="6629400" cy="2308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3300" b="1">
                <a:solidFill>
                  <a:schemeClr val="bg1"/>
                </a:solidFill>
                <a:latin typeface="Comic Sans MS" panose="030F0702030302020204" pitchFamily="66" charset="0"/>
              </a:rPr>
              <a:t>Essa imagem à primeira besta       se formará quando da união do Estado com a Igreja, impondo      um dia oficial de culto.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utoUpdateAnimBg="0"/>
      <p:bldP spid="169989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Object 2">
            <a:extLst>
              <a:ext uri="{FF2B5EF4-FFF2-40B4-BE49-F238E27FC236}">
                <a16:creationId xmlns:a16="http://schemas.microsoft.com/office/drawing/2014/main" id="{4189F0E2-977A-484E-8411-617CD765B2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5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5" name="Image" r:id="rId3" imgW="11881398" imgH="8907872" progId="Photoshop.Image.5">
                  <p:embed/>
                </p:oleObj>
              </mc:Choice>
              <mc:Fallback>
                <p:oleObj name="Image" r:id="rId3" imgW="11881398" imgH="8907872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1" name="Text Box 3">
            <a:extLst>
              <a:ext uri="{FF2B5EF4-FFF2-40B4-BE49-F238E27FC236}">
                <a16:creationId xmlns:a16="http://schemas.microsoft.com/office/drawing/2014/main" id="{DD095A30-D9EC-42EA-96AE-C7C09DF85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6477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4000" b="1">
                <a:solidFill>
                  <a:srgbClr val="FFFF00"/>
                </a:solidFill>
                <a:latin typeface="Comic Sans MS" panose="030F0702030302020204" pitchFamily="66" charset="0"/>
              </a:rPr>
              <a:t>Onde será posta                         a marca da besta?</a:t>
            </a:r>
          </a:p>
        </p:txBody>
      </p:sp>
      <p:sp>
        <p:nvSpPr>
          <p:cNvPr id="171012" name="Text Box 4">
            <a:extLst>
              <a:ext uri="{FF2B5EF4-FFF2-40B4-BE49-F238E27FC236}">
                <a16:creationId xmlns:a16="http://schemas.microsoft.com/office/drawing/2014/main" id="{F8A0E7CA-A6E4-43E0-BE0F-6CA5BE3B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179638"/>
            <a:ext cx="7772400" cy="170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“...Faz que lhes seja dada certa marca sobre a mão direita ou sobre a fronte” (Apocalipse 13:16).</a:t>
            </a:r>
          </a:p>
        </p:txBody>
      </p:sp>
      <p:sp>
        <p:nvSpPr>
          <p:cNvPr id="171013" name="Text Box 5">
            <a:extLst>
              <a:ext uri="{FF2B5EF4-FFF2-40B4-BE49-F238E27FC236}">
                <a16:creationId xmlns:a16="http://schemas.microsoft.com/office/drawing/2014/main" id="{1C922E31-EFB4-4373-9C16-D3195A50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37063"/>
            <a:ext cx="6705600" cy="2406650"/>
          </a:xfrm>
          <a:prstGeom prst="rect">
            <a:avLst/>
          </a:prstGeom>
          <a:solidFill>
            <a:schemeClr val="tx1"/>
          </a:solidFill>
          <a:ln w="2857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500" b="1">
                <a:solidFill>
                  <a:srgbClr val="FFFFCC"/>
                </a:solidFill>
                <a:latin typeface="Comic Sans MS" panose="030F0702030302020204" pitchFamily="66" charset="0"/>
              </a:rPr>
              <a:t>A testa representa a mente; a mão é símbolo de trabalho. Os que aceitam o domingo intelectualmente receberão o sinal em sua mente; os que trabalharem no sábado para não serem boicotados ou mortos, receberão o sinal na mão.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  <p:bldP spid="171012" grpId="0" autoUpdateAnimBg="0"/>
      <p:bldP spid="171013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>
            <a:extLst>
              <a:ext uri="{FF2B5EF4-FFF2-40B4-BE49-F238E27FC236}">
                <a16:creationId xmlns:a16="http://schemas.microsoft.com/office/drawing/2014/main" id="{F8E5FD85-7ED3-4F2D-883B-E460D42D9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Rectangle 6">
            <a:extLst>
              <a:ext uri="{FF2B5EF4-FFF2-40B4-BE49-F238E27FC236}">
                <a16:creationId xmlns:a16="http://schemas.microsoft.com/office/drawing/2014/main" id="{3AB0D799-4F23-485E-9C6C-C085F1FFE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1066800"/>
            <a:ext cx="44196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remanescente de Apocalipse 12 é composto de crentes que, nos últimos dias da história terrena, permanecem fiéis ao seu amoroso relacionamento com Jesus Cristo... </a:t>
            </a:r>
            <a:endParaRPr lang="pt-PT" altLang="pt-BR" sz="36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>
            <a:extLst>
              <a:ext uri="{FF2B5EF4-FFF2-40B4-BE49-F238E27FC236}">
                <a16:creationId xmlns:a16="http://schemas.microsoft.com/office/drawing/2014/main" id="{54FD3BA1-47DB-44F7-9C3A-E08CA0E4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5" name="Rectangle 5">
            <a:extLst>
              <a:ext uri="{FF2B5EF4-FFF2-40B4-BE49-F238E27FC236}">
                <a16:creationId xmlns:a16="http://schemas.microsoft.com/office/drawing/2014/main" id="{2E2E8A9F-E713-450E-AFB2-557ABA331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38862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Eles obedecem aos Dez Mandamentos; sua vida testifica de que pertencem a Jesus...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>
            <a:extLst>
              <a:ext uri="{FF2B5EF4-FFF2-40B4-BE49-F238E27FC236}">
                <a16:creationId xmlns:a16="http://schemas.microsoft.com/office/drawing/2014/main" id="{B67C7C76-AF0D-4FCD-905C-5282008A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4" name="Rectangle 8">
            <a:extLst>
              <a:ext uri="{FF2B5EF4-FFF2-40B4-BE49-F238E27FC236}">
                <a16:creationId xmlns:a16="http://schemas.microsoft.com/office/drawing/2014/main" id="{86D7A857-71DA-4C4E-9592-9859A78AC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44958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Eles são salvos pelo evangelho de Jesus Cristo e são guiados pelo Espírito Santo que revela as mensagens de Deus através de escolhidos profetas.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>
            <a:extLst>
              <a:ext uri="{FF2B5EF4-FFF2-40B4-BE49-F238E27FC236}">
                <a16:creationId xmlns:a16="http://schemas.microsoft.com/office/drawing/2014/main" id="{342F723A-A5C6-4B2A-81DA-F9240055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7" name="Rectangle 5">
            <a:extLst>
              <a:ext uri="{FF2B5EF4-FFF2-40B4-BE49-F238E27FC236}">
                <a16:creationId xmlns:a16="http://schemas.microsoft.com/office/drawing/2014/main" id="{5A053697-F203-4233-AA14-3F908BCC7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24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Há um remanescente, acima de tudo, porque Deus ainda cuida.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>
            <a:extLst>
              <a:ext uri="{FF2B5EF4-FFF2-40B4-BE49-F238E27FC236}">
                <a16:creationId xmlns:a16="http://schemas.microsoft.com/office/drawing/2014/main" id="{79881D13-E692-470B-9309-AF0F3710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Rectangle 6">
            <a:extLst>
              <a:ext uri="{FF2B5EF4-FFF2-40B4-BE49-F238E27FC236}">
                <a16:creationId xmlns:a16="http://schemas.microsoft.com/office/drawing/2014/main" id="{5FBC0500-2426-4A37-A97C-EE6ED1935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971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período de 1260 anos começou com uma única igreja cristã existente – a Igreja Católica Romana – mas findou com muitas e diferentes denominações cristãs, ensinando diversificadas mensagens da Bíblia.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41EF42C6-E43F-4AB1-923F-F3DA71CC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C41C800D-A6C9-4A70-9DE8-34C2971D0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862263"/>
            <a:ext cx="4775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Deus, todavia, tem uma só verdade na Escritura. Antes do retorno de Jesus à Terra, um "remanescente" voltará às puras verdades dos Escritos Sagrados e dará a mensagem final aos que vivem na Terra.</a:t>
            </a:r>
            <a:r>
              <a:rPr lang="pt-PT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>
            <a:extLst>
              <a:ext uri="{FF2B5EF4-FFF2-40B4-BE49-F238E27FC236}">
                <a16:creationId xmlns:a16="http://schemas.microsoft.com/office/drawing/2014/main" id="{A71DEEF4-815A-4B35-8201-059B94C1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Rectangle 6">
            <a:extLst>
              <a:ext uri="{FF2B5EF4-FFF2-40B4-BE49-F238E27FC236}">
                <a16:creationId xmlns:a16="http://schemas.microsoft.com/office/drawing/2014/main" id="{E1A536ED-ACAA-4238-AF1B-647B169B6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4724400" cy="3429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Senhor está apelando a você agora mesmo. Ele deseja que você seja um dos que vencem pelo sangue do Cordeiro. Ele quer que você faça parte da igreja remanescente...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4A82DEE9-E177-4664-BDC6-6F637643A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7" name="Rectangle 3">
            <a:extLst>
              <a:ext uri="{FF2B5EF4-FFF2-40B4-BE49-F238E27FC236}">
                <a16:creationId xmlns:a16="http://schemas.microsoft.com/office/drawing/2014/main" id="{ADA95215-53FB-4331-8708-B8DB6841B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4495800" cy="3276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Quando responder a Deus e se unir a Ele, os vastos recursos celestiais o apoiarão.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>
            <a:extLst>
              <a:ext uri="{FF2B5EF4-FFF2-40B4-BE49-F238E27FC236}">
                <a16:creationId xmlns:a16="http://schemas.microsoft.com/office/drawing/2014/main" id="{62A2E4A3-E779-44B3-8D9E-07E60AC5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2" name="Rectangle 8">
            <a:extLst>
              <a:ext uri="{FF2B5EF4-FFF2-40B4-BE49-F238E27FC236}">
                <a16:creationId xmlns:a16="http://schemas.microsoft.com/office/drawing/2014/main" id="{C80BD70B-098C-4C3E-BE7C-5C1DF2E6F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0338"/>
            <a:ext cx="6580188" cy="182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bebê representa Jesus (Mateus 1 e 2)</a:t>
            </a:r>
            <a:endParaRPr lang="pt-PT" altLang="pt-BR" b="1">
              <a:solidFill>
                <a:srgbClr val="FFFF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>
            <a:extLst>
              <a:ext uri="{FF2B5EF4-FFF2-40B4-BE49-F238E27FC236}">
                <a16:creationId xmlns:a16="http://schemas.microsoft.com/office/drawing/2014/main" id="{7CA9D469-441C-44B5-A3E3-1A546F07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Rectangle 5">
            <a:extLst>
              <a:ext uri="{FF2B5EF4-FFF2-40B4-BE49-F238E27FC236}">
                <a16:creationId xmlns:a16="http://schemas.microsoft.com/office/drawing/2014/main" id="{77F97C5F-DA4C-431C-8AD2-3065E8F1D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958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Você tem acesso ao centro do Céu através da oração. Você tem acesso à sabedoria de Deus. Você tem acesso a Seus anjos ministradores. </a:t>
            </a:r>
            <a:endParaRPr lang="pt-PT" altLang="pt-BR" sz="3600" b="1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>
            <a:extLst>
              <a:ext uri="{FF2B5EF4-FFF2-40B4-BE49-F238E27FC236}">
                <a16:creationId xmlns:a16="http://schemas.microsoft.com/office/drawing/2014/main" id="{BD22B834-9A61-4221-8D57-06E2D7AA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Rectangle 5">
            <a:extLst>
              <a:ext uri="{FF2B5EF4-FFF2-40B4-BE49-F238E27FC236}">
                <a16:creationId xmlns:a16="http://schemas.microsoft.com/office/drawing/2014/main" id="{D5982FA1-0337-41D1-9755-17739D6C6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862263"/>
            <a:ext cx="5856288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melhor de tudo é que você tem um lugar reservado ao pé da cruz. O sangue do Cordeiro ainda é poderoso contra todas as fortalezas. Satanás ainda se encolhe diante "da palavra do seu testemunho sobre Jesus".</a:t>
            </a:r>
            <a:r>
              <a:rPr lang="pt-PT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>
            <a:extLst>
              <a:ext uri="{FF2B5EF4-FFF2-40B4-BE49-F238E27FC236}">
                <a16:creationId xmlns:a16="http://schemas.microsoft.com/office/drawing/2014/main" id="{5D52FF17-3B59-4EE6-A70F-C0A6EFB0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Rectangle 5">
            <a:extLst>
              <a:ext uri="{FF2B5EF4-FFF2-40B4-BE49-F238E27FC236}">
                <a16:creationId xmlns:a16="http://schemas.microsoft.com/office/drawing/2014/main" id="{DFE3FDCE-55B2-4706-8955-B2B9E0409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862263"/>
            <a:ext cx="518795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 houver um passo que o Senhor queira que você dê hoje, por favor, não o adie. Por favor, aceite o gracioso convite do Senhor que cuida de você muito mais profundamente do que possa compreender. 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>
            <a:extLst>
              <a:ext uri="{FF2B5EF4-FFF2-40B4-BE49-F238E27FC236}">
                <a16:creationId xmlns:a16="http://schemas.microsoft.com/office/drawing/2014/main" id="{693F71D8-E3DB-48F0-ADB3-A66C594F7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0" name="Rectangle 8">
            <a:extLst>
              <a:ext uri="{FF2B5EF4-FFF2-40B4-BE49-F238E27FC236}">
                <a16:creationId xmlns:a16="http://schemas.microsoft.com/office/drawing/2014/main" id="{34C0F529-68CF-4B8F-AF1A-34297C194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6553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Oração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Pai, eu escolho fazer parte da Tua igreja remanescente e entrego completamente minha vida a Ti. Aceito os Dez Mandamentos em minha vida...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extLst>
              <a:ext uri="{FF2B5EF4-FFF2-40B4-BE49-F238E27FC236}">
                <a16:creationId xmlns:a16="http://schemas.microsoft.com/office/drawing/2014/main" id="{3975CD11-DE49-4031-9846-4176309F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Rectangle 3">
            <a:extLst>
              <a:ext uri="{FF2B5EF4-FFF2-40B4-BE49-F238E27FC236}">
                <a16:creationId xmlns:a16="http://schemas.microsoft.com/office/drawing/2014/main" id="{931718BE-6112-49AE-AE26-534B7F0CA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1628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...pedindo que o Espírito Santo me ajude a seguir-Te cada dia. Obrigado por ouvires e responderes à minha oração. Peço tudo isso em nome de Jesus, amém.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ED62233E-4F3E-499E-9CA1-274C04E5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B06B8994-9156-41AB-84AB-9A21972AA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990600"/>
            <a:ext cx="3886200" cy="44196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 acontecimentos que cercaram o nascimento de Jesus se ajustam aos símbolos de Apocalipse 12. O verso 5 declara que esse menino foi arrebatado para o trono de Deus... </a:t>
            </a:r>
            <a:endParaRPr lang="pt-PT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17DF3B20-161E-4747-A3FD-BA49EE2F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Rectangle 3">
            <a:extLst>
              <a:ext uri="{FF2B5EF4-FFF2-40B4-BE49-F238E27FC236}">
                <a16:creationId xmlns:a16="http://schemas.microsoft.com/office/drawing/2014/main" id="{515EF0E0-2A41-4CE7-86B1-B07917017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914400"/>
            <a:ext cx="3886200" cy="44958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única criança nascida neste mundo e levada até o trono de Deus foi o Cristo Jesus.</a:t>
            </a:r>
            <a:r>
              <a:rPr lang="pt-PT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1974</Words>
  <Application>Microsoft Office PowerPoint</Application>
  <PresentationFormat>Apresentação na tela (4:3)</PresentationFormat>
  <Paragraphs>84</Paragraphs>
  <Slides>74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74</vt:i4>
      </vt:variant>
    </vt:vector>
  </HeadingPairs>
  <TitlesOfParts>
    <vt:vector size="79" baseType="lpstr">
      <vt:lpstr>Times New Roman</vt:lpstr>
      <vt:lpstr>Comic Sans MS</vt:lpstr>
      <vt:lpstr>Arial Narrow</vt:lpstr>
      <vt:lpstr>Estrutura padrão</vt:lpstr>
      <vt:lpstr>Adobe Photoshop Image</vt:lpstr>
      <vt:lpstr>Conspiração Assassina   Apocalipse 12 </vt:lpstr>
      <vt:lpstr>  A mulher representa a pura igreja de Deus (II Coríntios 11:2) </vt:lpstr>
      <vt:lpstr>Estava vestida do Sol e uma coroa de doze estrelas (verso 1).</vt:lpstr>
      <vt:lpstr>A luz é a vestimenta que Deus usa (Salmo 104:2). Jesus é chamado de "a luz do mundo" e o “Sol da justiça" (João 8:12, Malaquias 4:2). Os cristãos são chamados de "filhos da luz" (Lucas 16:8). A mulher, vestida de sol, representa a igreja de Deus em seu melhor estado, cheia do poder divino. </vt:lpstr>
      <vt:lpstr>A Lua não tem luz própria; ela é simples refletora da luz solar. Assim é também com a Igreja; não temos luz própria, apenas refletimos a glória de Cristo, “o Sol da Justiça”. </vt:lpstr>
      <vt:lpstr>A coroa é símbolo de realeza. A igreja é chamada de sacerdócio real (I Pedro 2:9).  Doze é o número do reino de Deus (Mat. 19:27 e 28, Lucas 22:28-30, Apoc. 21:12 e 14).</vt:lpstr>
      <vt:lpstr>O bebê representa Jesus (Mateus 1 e 2)</vt:lpstr>
      <vt:lpstr>Os acontecimentos que cercaram o nascimento de Jesus se ajustam aos símbolos de Apocalipse 12. O verso 5 declara que esse menino foi arrebatado para o trono de Deus... </vt:lpstr>
      <vt:lpstr>A única criança nascida neste mundo e levada até o trono de Deus foi o Cristo Jesus. </vt:lpstr>
      <vt:lpstr>O dragão simboliza Satanás (Apocalipse 12:9)</vt:lpstr>
      <vt:lpstr>Os filhos que sobraram representam os seguidores de Jesus (Apocalipse 12:17).</vt:lpstr>
      <vt:lpstr>BATALHA NÚMERO 1:  Guerra no Céu   Leia Apocalipse 12:7-12. </vt:lpstr>
      <vt:lpstr>O verso 9 declara que Satanás e seus anjos foram expulsos do Céu e lançados na Terra. </vt:lpstr>
      <vt:lpstr>Por favor, não culpe a Deus pelos fracassos morais. Ele não criou a Terra como o lixão do Universo. Ele fez um mundo perfeito. </vt:lpstr>
      <vt:lpstr>Mas, como Gênesis 1–3 nos mostra, Deus outorgou a Adão e Eva as mesmas escolhas que deu a Satanás e aos anjos. Eles poderiam amar e obedecer livremente a Deus e receber vida eterna, ou apartar-se dEle, atolando-se no  caminho de Satanás, sofrendo morte eterna.  </vt:lpstr>
      <vt:lpstr>BATALHA NÚMERO 2:  Jesus é atacado! </vt:lpstr>
      <vt:lpstr>Quando a virgem Maria estava prestes a ter o menino Jesus, o rei Herodes, conspirou para assassinar às ocultas esse concorrente ao seu trono. Mas Deus frustrou seu plano... </vt:lpstr>
      <vt:lpstr>Através de um sonho, Ele advertiu os magos que vieram prestar homenagem a Jesus em Belém, a nada dizerem a Herodes sobre o lugar do nascimento do bebê. O rei, apavorado, ordenou que cada menino abaixo de dois anos de idade em Belém fosse morto... </vt:lpstr>
      <vt:lpstr>Maria, José e Jesus fugiram para o Egito (Mateus 2:1-15). Por trás dessa terrível atrocidade podemos ver a fúria de Satanás contra seu rival, Cristo. </vt:lpstr>
      <vt:lpstr>Trinta e três anos mais tarde, Satanás ainda estava em atividade. Pôncio Pilatos, deu ordens para pregarem Jesus numa cruz do monte Calvário. </vt:lpstr>
      <vt:lpstr>O final dessa dramática história é que Jesus venceu! Cristo morreu sobre a cruz...</vt:lpstr>
      <vt:lpstr>...mas Ele ressurgiu da sepultura e ascendeu ao Céu. </vt:lpstr>
      <vt:lpstr>De acordo com o verso 5, o que Cristo está destinado a fazer?   </vt:lpstr>
      <vt:lpstr>De acordo com o verso 5, o que Cristo está destinado a fazer?  Reger todas as nações. </vt:lpstr>
      <vt:lpstr>Hoje Cristo está ministrando em favor de cada um de nós nas cortes celestiais. No fim Ele acaba regendo as nações. Isso significa que há vitória para você e para mim.</vt:lpstr>
      <vt:lpstr>BATALHA NÚMERO 3: Satanás ataca o povo de Deus </vt:lpstr>
      <vt:lpstr>Leia os versos 13-16</vt:lpstr>
      <vt:lpstr>Após a morte de Jesus, Satanás tentou destruir a igreja de Deus através dos imperadores romanos e suas ferozes perseguições. </vt:lpstr>
      <vt:lpstr>Séculos mais tarde, a própria igreja oficial, que se havia tornado poderosa em Roma, agiu em favor do grande dragão vermelho, perseguindo impiedosamente alguns dos mais devotos seguidores de Cristo. </vt:lpstr>
      <vt:lpstr>Então Satanás mudou suas táticas. Ele decidiu infiltrar-se na própria igreja. Ele introduziu heresias doutrinárias e espírito de intolerância. </vt:lpstr>
      <vt:lpstr>Trabalhou por trás do pano para unir a autoridade religiosa ao poder civil no império romano. </vt:lpstr>
      <vt:lpstr>O poder corrompeu a igreja. A união de igreja e estado produziu um verdadeiro pesadelo conhecido como Idade Escura. </vt:lpstr>
      <vt:lpstr>Os cristãos foram queimados em estacas, lançados aos leões, espancados, presos e torturados. </vt:lpstr>
      <vt:lpstr>A igreja entrou no período desértico dos 1.260 dias, que  aprendemos serem os 1260 anos de tempo profético (ver Daniel 7:25, Apocalipse 11:2 e 3). Como vimos, esse período ocorreu entre os anos 538 e 1798 d.C. </vt:lpstr>
      <vt:lpstr>Alguns, na Inglaterra, decidiram reiniciar sua vida num novo continente. </vt:lpstr>
      <vt:lpstr>Os Peregrinos que vieram para a América fundaram um país que garantia liberdade religiosa, e seus descendentes redigiram uma constituição que decreta a separação entre igreja e estado. </vt:lpstr>
      <vt:lpstr>Que termos simbólicos João usa para descrever como Deus livrou Sua igreja da perseguição? (versos 14 e 16) </vt:lpstr>
      <vt:lpstr> “Foram dadas à mulher as duas asas da grande águia, para que voasse até o deserto...</vt:lpstr>
      <vt:lpstr>...A terra porém socorreu a mulher; e a terra abriu a boca e engoliu o rio que o dragão tinha arrojado de sua boca.” </vt:lpstr>
      <vt:lpstr>De acordo com o verso 11, como os seguidores de Jesus obtêm a vitória sobre Satanás?</vt:lpstr>
      <vt:lpstr> Pelo sangue do Cordeiro e por causa da palavra do testemunho.</vt:lpstr>
      <vt:lpstr>BATALHA NÚMERO 4: O povo de Deus dos últimos dias – o Seu remanescente. </vt:lpstr>
      <vt:lpstr>Leia Apocalipse 12:17</vt:lpstr>
      <vt:lpstr>Depois da Idade Escura, Satanás ainda não pôde vencer a batalha contra o povo de Deus. Ele não pôde remover a fé em Jesus. </vt:lpstr>
      <vt:lpstr>Em ira e frustração, a quem Satanás atacou? (verso 17)  Os "restantes de sua descendência"  </vt:lpstr>
      <vt:lpstr>Quem são os "restantes de sua descendência?” (verso 17)</vt:lpstr>
      <vt:lpstr>O que são os "mandamentos de Deus"?   ٱ Os Dez Mandamentos                            ٱ Somente as Palavras de Jesus                 ٱ Toda a Bíblia</vt:lpstr>
      <vt:lpstr>O que são os "mandamentos de Deus"?   ٱ Os Dez Mandamentos                            ٱ Somente as Palavras de Jesus                 ٱ Toda a Bíblia.</vt:lpstr>
      <vt:lpstr>Apresentação do PowerPoint</vt:lpstr>
      <vt:lpstr>Apresentação do PowerPoint</vt:lpstr>
      <vt:lpstr>Apresentação do PowerPoint</vt:lpstr>
      <vt:lpstr>O que é o "testemunho de Jesus"?  (Ver Apocalipse 19:10)  </vt:lpstr>
      <vt:lpstr>O que é o "testemunho de Jesus"?  (Ver Apocalipse 19:10)  “O Espírito da Profecia.”</vt:lpstr>
      <vt:lpstr>Desesperado e frustrado por fracassar em destruir a igreja durante os 1260 anos da Idade Escura, Satanás agora ataca "os restantes da sua descendência" (da igreja). </vt:lpstr>
      <vt:lpstr>Como será esta Guerra? Apoc. 13:11-18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remanescente de Apocalipse 12 é composto de crentes que, nos últimos dias da história terrena, permanecem fiéis ao seu amoroso relacionamento com Jesus Cristo... </vt:lpstr>
      <vt:lpstr>Eles obedecem aos Dez Mandamentos; sua vida testifica de que pertencem a Jesus... </vt:lpstr>
      <vt:lpstr>Eles são salvos pelo evangelho de Jesus Cristo e são guiados pelo Espírito Santo que revela as mensagens de Deus através de escolhidos profetas. </vt:lpstr>
      <vt:lpstr>Há um remanescente, acima de tudo, porque Deus ainda cuida. </vt:lpstr>
      <vt:lpstr>O período de 1260 anos começou com uma única igreja cristã existente – a Igreja Católica Romana – mas findou com muitas e diferentes denominações cristãs, ensinando diversificadas mensagens da Bíblia. </vt:lpstr>
      <vt:lpstr>Deus, todavia, tem uma só verdade na Escritura. Antes do retorno de Jesus à Terra, um "remanescente" voltará às puras verdades dos Escritos Sagrados e dará a mensagem final aos que vivem na Terra. </vt:lpstr>
      <vt:lpstr>O Senhor está apelando a você agora mesmo. Ele deseja que você seja um dos que vencem pelo sangue do Cordeiro. Ele quer que você faça parte da igreja remanescente...</vt:lpstr>
      <vt:lpstr>Quando responder a Deus e se unir a Ele, os vastos recursos celestiais o apoiarão. </vt:lpstr>
      <vt:lpstr>Você tem acesso ao centro do Céu através da oração. Você tem acesso à sabedoria de Deus. Você tem acesso a Seus anjos ministradores. </vt:lpstr>
      <vt:lpstr>O melhor de tudo é que você tem um lugar reservado ao pé da cruz. O sangue do Cordeiro ainda é poderoso contra todas as fortalezas. Satanás ainda se encolhe diante "da palavra do seu testemunho sobre Jesus". </vt:lpstr>
      <vt:lpstr>Se houver um passo que o Senhor queira que você dê hoje, por favor, não o adie. Por favor, aceite o gracioso convite do Senhor que cuida de você muito mais profundamente do que possa compreender.  </vt:lpstr>
      <vt:lpstr>Oração  Pai, eu escolho fazer parte da Tua igreja remanescente e entrego completamente minha vida a Ti. Aceito os Dez Mandamentos em minha vida...</vt:lpstr>
      <vt:lpstr>...pedindo que o Espírito Santo me ajude a seguir-Te cada dia. Obrigado por ouvires e responderes à minha oração. Peço tudo isso em nome de Jesus, amém. </vt:lpstr>
    </vt:vector>
  </TitlesOfParts>
  <Company>M &amp; M 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PROFECIAS PARA O TEMPO DO FIM</dc:subject>
  <dc:creator>4TONS - Pr. Marcelo Augusto de Carvalho; BigWork</dc:creator>
  <cp:keywords>www.4tons.com.br</cp:keywords>
  <dc:description>COMÉRCIO PROIBIDO. USO PESSOAL</dc:description>
  <cp:lastModifiedBy>UCB - Marcelo Augusto de Carvalho</cp:lastModifiedBy>
  <cp:revision>15</cp:revision>
  <dcterms:created xsi:type="dcterms:W3CDTF">2003-05-09T12:39:33Z</dcterms:created>
  <dcterms:modified xsi:type="dcterms:W3CDTF">2021-01-08T07:34:24Z</dcterms:modified>
  <cp:category>EVANGELISMO</cp:category>
</cp:coreProperties>
</file>