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0" r:id="rId3"/>
    <p:sldId id="258" r:id="rId4"/>
    <p:sldId id="329" r:id="rId5"/>
    <p:sldId id="260" r:id="rId6"/>
    <p:sldId id="330" r:id="rId7"/>
    <p:sldId id="331" r:id="rId8"/>
    <p:sldId id="343" r:id="rId9"/>
    <p:sldId id="332" r:id="rId10"/>
    <p:sldId id="333" r:id="rId11"/>
    <p:sldId id="334" r:id="rId12"/>
    <p:sldId id="344" r:id="rId13"/>
    <p:sldId id="373" r:id="rId14"/>
    <p:sldId id="262" r:id="rId15"/>
    <p:sldId id="263" r:id="rId16"/>
    <p:sldId id="345" r:id="rId17"/>
    <p:sldId id="264" r:id="rId18"/>
    <p:sldId id="265" r:id="rId19"/>
    <p:sldId id="346" r:id="rId20"/>
    <p:sldId id="348" r:id="rId21"/>
    <p:sldId id="270" r:id="rId22"/>
    <p:sldId id="271" r:id="rId23"/>
    <p:sldId id="335" r:id="rId24"/>
    <p:sldId id="349" r:id="rId25"/>
    <p:sldId id="272" r:id="rId26"/>
    <p:sldId id="352" r:id="rId27"/>
    <p:sldId id="273" r:id="rId28"/>
    <p:sldId id="350" r:id="rId29"/>
    <p:sldId id="274" r:id="rId30"/>
    <p:sldId id="275" r:id="rId31"/>
    <p:sldId id="351" r:id="rId32"/>
    <p:sldId id="276" r:id="rId33"/>
    <p:sldId id="277" r:id="rId34"/>
    <p:sldId id="354" r:id="rId35"/>
    <p:sldId id="278" r:id="rId36"/>
    <p:sldId id="355" r:id="rId37"/>
    <p:sldId id="356" r:id="rId38"/>
    <p:sldId id="279" r:id="rId39"/>
    <p:sldId id="357" r:id="rId40"/>
    <p:sldId id="280" r:id="rId41"/>
    <p:sldId id="358" r:id="rId42"/>
    <p:sldId id="281" r:id="rId43"/>
    <p:sldId id="336" r:id="rId44"/>
    <p:sldId id="359" r:id="rId45"/>
    <p:sldId id="282" r:id="rId46"/>
    <p:sldId id="283" r:id="rId47"/>
    <p:sldId id="338" r:id="rId48"/>
    <p:sldId id="284" r:id="rId49"/>
    <p:sldId id="361" r:id="rId50"/>
    <p:sldId id="362" r:id="rId51"/>
    <p:sldId id="286" r:id="rId52"/>
    <p:sldId id="340" r:id="rId53"/>
    <p:sldId id="287" r:id="rId54"/>
    <p:sldId id="288" r:id="rId55"/>
    <p:sldId id="289" r:id="rId56"/>
    <p:sldId id="290" r:id="rId57"/>
    <p:sldId id="291" r:id="rId58"/>
    <p:sldId id="365" r:id="rId59"/>
    <p:sldId id="292" r:id="rId60"/>
    <p:sldId id="293" r:id="rId61"/>
    <p:sldId id="366" r:id="rId62"/>
    <p:sldId id="294" r:id="rId63"/>
    <p:sldId id="367" r:id="rId64"/>
    <p:sldId id="342" r:id="rId65"/>
    <p:sldId id="295" r:id="rId66"/>
    <p:sldId id="368" r:id="rId6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2A0E3C"/>
    <a:srgbClr val="300000"/>
    <a:srgbClr val="42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65" autoAdjust="0"/>
    <p:restoredTop sz="90929"/>
  </p:normalViewPr>
  <p:slideViewPr>
    <p:cSldViewPr>
      <p:cViewPr varScale="1">
        <p:scale>
          <a:sx n="61" d="100"/>
          <a:sy n="61" d="100"/>
        </p:scale>
        <p:origin x="7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78A26-D7B7-4D7B-8A42-8B4AE02FB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67F9A0-FB14-4D2C-AF41-C6F424663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78CAE-EFB0-4806-823E-D41BB6AB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CB2786-6F02-4F3E-8FD4-E32E9A11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17A2D0-ED8A-4008-B8E8-26017941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1208-7541-4672-9508-47543D647F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55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7CDFF-6ECD-4663-AB2B-2F6E74D0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0E689B-F27D-4C75-9444-F1D09FDD7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55631-179C-4FE3-97B7-8BBD04FB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CE130-CAB7-4E1A-9B66-9972579A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C88E26-5288-4301-BE72-A6A38103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201AF-AD25-488C-AC02-5D99201B4F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01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E0759F-8C6D-44F7-8B36-6D612285C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E05290-29DC-47DF-A80D-F7BC0D4DA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6A5F4-B704-429A-A453-A7A14D52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D626E4-CB13-45D6-9240-D1BD4E09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E2E776-9E45-4690-ACA5-D23FE663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047FA-1217-4AC1-927E-DE6849B77E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779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E3558-2CF3-4FAB-B19F-D989846D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EEE8A3-C581-4E1E-AB52-80B2CCA3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C71F86-268D-4520-B0CA-9C8C432C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51BDCA-CA7D-4339-98E9-3083848D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C563C7-B7EA-4B76-A909-DBE02010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C783F-38E1-4389-BCAB-FABACCD0DA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821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5FAAF-C981-4713-BBFD-EF9BCE9F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78EDDE-F01B-43FC-85D1-3B783760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F60980-B940-4F9B-B5FC-BC68791B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E841E-EF2D-4F5D-BF78-38491498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2858B8-6D3E-4ABC-89C2-136C502B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30BC-83C0-46AE-BCD2-73ED720425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7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2D234-D1B3-4ECD-9BF8-FF0F075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7C215D-91A9-453C-BF4E-2371D1F57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9F1E90-AEC4-4146-B971-51C47505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A32E1-7F37-4B17-BDCD-FCF8CADE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37B0ED-CA3D-4842-8BB9-0A8BC098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69669B-8D2E-455E-90BD-042C17FA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FB121-C94D-494E-9CD5-973A2D1179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914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3C1DA-7992-4324-ADE3-DFC72576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97FDF1-0C63-46B3-8A85-25F84F19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E7667B-0E17-4291-955A-C514622C8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D193D0-A841-48DB-B890-21260230A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9F57D6-4176-4D5D-ACC3-5D430E369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E23BB4-D520-4EC0-9CF7-2A4CC1E9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ACFFDB-1309-46E8-A334-41F5AFCC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98A1C7-B389-4B08-9E75-155A42DF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BA5E-EC13-40C5-9CEB-415659B4D2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69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5D545-0A5A-4863-A810-97ECF59E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032577-D1BC-4F13-B26F-C54E93EC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2594D4-B03F-428A-A084-F7D40F4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D29AEE-87AF-4D1A-A7DF-560EC8FF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6E554-1E59-411B-8325-A7F8875FD2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73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5FF895-FBDE-4043-A0C6-129A8C07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F608AE-8F4D-4A10-A545-887F9E83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E3AE7C-11B5-4FC0-BCBE-03559296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5B1B0-FEB4-4E62-B8B3-C994A24993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55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0DAA3-1D2A-4A6F-B2A1-E866FC84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219918-BDD7-4CC0-A2B3-70A7EAD7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1FF741-B0C4-4E4E-B1A6-495421F3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5B1CF2-A4E1-4AD9-9CDF-2FAF8D40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6789B8-8C38-4969-A5DB-686E3584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A5E776-10EC-4DB5-9D1E-18F300D0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BEB3-4E02-4A84-AE28-B19CD01F67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78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E80BB-591C-4540-8C8E-78FE3EEB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F7D8667-C46F-487D-93D6-4E887BE63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F23B2D-8CA7-4096-AFBF-29B969BB5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93A349-7D02-476A-9856-7699746D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E4F20D-414D-40A2-A5F7-2A7C3073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344C12-63ED-4F4B-B987-689BB369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4902-471F-4FB2-BB81-83E38D9561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63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A2D3D5-6F20-4EAF-BF2B-72CBF7DF2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E2AC48-CD20-40CC-AE8D-4AFB19467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532D80-35F9-4DAF-BE34-40621A84AC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1A737F-8DD9-4F3A-A6B9-9349833684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4D09F6-4333-465C-9B5B-7CC367E932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1EAEB6-C368-4AF4-9EE3-4CE65FAFC0C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%20cordeiro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>
            <a:extLst>
              <a:ext uri="{FF2B5EF4-FFF2-40B4-BE49-F238E27FC236}">
                <a16:creationId xmlns:a16="http://schemas.microsoft.com/office/drawing/2014/main" id="{7D02C738-EDB0-408C-B92B-9D3B25B1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5">
            <a:extLst>
              <a:ext uri="{FF2B5EF4-FFF2-40B4-BE49-F238E27FC236}">
                <a16:creationId xmlns:a16="http://schemas.microsoft.com/office/drawing/2014/main" id="{D72A4113-C87E-49AF-B529-0DCF5EB25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Apocalipse 14</a:t>
            </a:r>
            <a:r>
              <a:rPr lang="pt-PT" altLang="pt-BR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49BA4734-B1E9-47BB-9BBC-855AC8EC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85D098E1-6132-4CC8-B3E6-42D85BBA6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3434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"Mas a todos quantos O receberam, aos que crêem no Seu nome, deu-lhes o poder de se tornarem filhos de Deus." (João 1:12)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>
            <a:extLst>
              <a:ext uri="{FF2B5EF4-FFF2-40B4-BE49-F238E27FC236}">
                <a16:creationId xmlns:a16="http://schemas.microsoft.com/office/drawing/2014/main" id="{3D7F757E-04CA-4531-A086-7D7B20E4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Rectangle 5">
            <a:extLst>
              <a:ext uri="{FF2B5EF4-FFF2-40B4-BE49-F238E27FC236}">
                <a16:creationId xmlns:a16="http://schemas.microsoft.com/office/drawing/2014/main" id="{3D1F9314-F98C-4E11-9DEF-82DCC6C63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762000"/>
            <a:ext cx="4343400" cy="5410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"Se confessarmos os nossos pecados, Ele é fiel e justo para nos perdoar os pecados e nos purificar de toda injustiça."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 João 1:9)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3BB6F985-CF12-4D95-84FD-6D8BC9FC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FB5DDF1F-F742-433B-A83A-2823032F3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4724400" cy="5715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"Porque pela graça sois salvos, por meio da fé; e isto não vem de vós, é dom de Deus; não vem das obras, para que ninguém se glorie."  (Efésios 2:8 e 9)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Video cordeiro.mpg">
            <a:hlinkClick r:id="" action="ppaction://media"/>
            <a:extLst>
              <a:ext uri="{FF2B5EF4-FFF2-40B4-BE49-F238E27FC236}">
                <a16:creationId xmlns:a16="http://schemas.microsoft.com/office/drawing/2014/main" id="{DEC7D1A1-F11D-4468-9352-80AD23D9127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2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88" fill="hold"/>
                                        <p:tgtEl>
                                          <p:spTgt spid="125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59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5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5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50BE98C4-CFB8-44DF-A801-354F948A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5B19F81D-B3CE-4E87-9A03-24D1FF625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219200"/>
            <a:ext cx="6553200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Querido Deus, eu necessito do Senhor. Sinto muito por meus pecados e Te peço que me perdoes. Creio que Jesus morreu por meus pecados. Entrego-Te minha vida e recebo a Jesus como meu Salvador e Senhor. Torna-me o tipo de pessoa que queres que eu seja. Obrigado por me  ouvires e me ajudares a seguir a Jesus. Em Seu nome, amém." </a:t>
            </a:r>
            <a:endParaRPr lang="pt-PT" altLang="pt-BR" sz="3600" b="1" i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089C5142-7082-4B32-8988-E31633F20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C66E123B-7F08-4F67-9E9A-9880CD778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762000"/>
            <a:ext cx="5257800" cy="3429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Crer em Jesus é o fundamento da religião genuína.  É sobre esse alicerce que a igreja de Jesus Cristo está edificada.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1027">
            <a:extLst>
              <a:ext uri="{FF2B5EF4-FFF2-40B4-BE49-F238E27FC236}">
                <a16:creationId xmlns:a16="http://schemas.microsoft.com/office/drawing/2014/main" id="{39581776-6891-486E-B934-F8FB236F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1029">
            <a:extLst>
              <a:ext uri="{FF2B5EF4-FFF2-40B4-BE49-F238E27FC236}">
                <a16:creationId xmlns:a16="http://schemas.microsoft.com/office/drawing/2014/main" id="{D9262FE0-8B0B-46CD-91F3-B65C9C95D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49530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Podemos conhecer Jesus através de Sua Palavra, a Bíblia. Ele disse: "Examinais as Escrituras porque julgais ter nelas a vida eterna; e são elas que dão testemunho de Mim." (João 5:39)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5FDF0C22-EC35-4585-8E8A-66079383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EAF2A708-AC2B-40DF-9B67-669109D08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7244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mais estudarmos a Bíblia, mais clara se nos tornará a imagem de Jesus. Cristo deseja que as boas-novas a Seu respeito sejam partilhadas com o mundo. Ele quer que todos sejam salvos para a eternidade.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8217651F-4E2B-4881-8780-C98AB163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10DB9758-3C23-4CEF-B588-641A70BEA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5562600" cy="48006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Essas boas-novas sobre a aceitação de Jesus e a adoração a Deus fazem parte de uma mensagem especial para os cristãos dos últimos dias.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1029">
            <a:extLst>
              <a:ext uri="{FF2B5EF4-FFF2-40B4-BE49-F238E27FC236}">
                <a16:creationId xmlns:a16="http://schemas.microsoft.com/office/drawing/2014/main" id="{4196D311-12B3-4097-A3C7-AE43356C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1031">
            <a:extLst>
              <a:ext uri="{FF2B5EF4-FFF2-40B4-BE49-F238E27FC236}">
                <a16:creationId xmlns:a16="http://schemas.microsoft.com/office/drawing/2014/main" id="{C72A83D0-9BEA-43D5-AAB1-1BA9463D9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5181600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tríplice mensagem aparece em Apocalipse 14:6-13. Os versos 14-16 nos falam que após essas três mensagens terem sido transmitidas aos habitantes da Terra, Jesus virá para o Seu povo. A segunda vinda de Cristo é descrita como uma colheita na Terra.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>
            <a:extLst>
              <a:ext uri="{FF2B5EF4-FFF2-40B4-BE49-F238E27FC236}">
                <a16:creationId xmlns:a16="http://schemas.microsoft.com/office/drawing/2014/main" id="{34B59206-356A-43D2-865E-23637871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>
            <a:extLst>
              <a:ext uri="{FF2B5EF4-FFF2-40B4-BE49-F238E27FC236}">
                <a16:creationId xmlns:a16="http://schemas.microsoft.com/office/drawing/2014/main" id="{D7ED83B2-8E3A-43F5-AAEB-F71A6567E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3200"/>
            <a:ext cx="5181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Mensagens Angélicas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Três anjos voam pelo meio do céu trazendo três mensagens urgentes para os habitantes da Terra.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1027">
            <a:extLst>
              <a:ext uri="{FF2B5EF4-FFF2-40B4-BE49-F238E27FC236}">
                <a16:creationId xmlns:a16="http://schemas.microsoft.com/office/drawing/2014/main" id="{2305CEFB-BD49-48E2-9CE0-35100312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1029">
            <a:extLst>
              <a:ext uri="{FF2B5EF4-FFF2-40B4-BE49-F238E27FC236}">
                <a16:creationId xmlns:a16="http://schemas.microsoft.com/office/drawing/2014/main" id="{174D4AEF-E235-463A-8936-DD5788EEC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05200"/>
            <a:ext cx="41148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Primeira Mensagem Angélica (versos 6 e 7)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595B2C16-837C-4ED9-A325-592781E5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1A809D87-FA7E-45BD-AAD9-1326A1E66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19400"/>
            <a:ext cx="53340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é o evangelho? (</a:t>
            </a: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II Coríntios 5:14-19)</a:t>
            </a:r>
            <a:b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evangelho é a boa-nova de que Jesus viveu uma vida perfeita e morreu por nós.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7CE895FB-EF4A-4DAC-A425-837F77A7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60D968BC-0BB0-4DFD-A2AD-29E279092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0"/>
            <a:ext cx="69342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não é um novo evangelho. Ele é a mesma mensagem de salvação que o povo do Velho Testamento aceitou pela fé. É o mesmo evangelho ensinado por Jesus e os apóstolos. É o mesmo evangelho que vem circundando o globo através dos séculos.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5DDF250F-C838-4B50-AB64-63F1DC00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46FAB24D-56C9-478D-BBD0-9DB1E3F46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4114800" cy="4038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ele a mensagem que o povo de Deus partilha com seus amigos e vizinhos. Ele precisa alcançar homens e mulheres que vivem em cada parte ao redor do mundo...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1027">
            <a:extLst>
              <a:ext uri="{FF2B5EF4-FFF2-40B4-BE49-F238E27FC236}">
                <a16:creationId xmlns:a16="http://schemas.microsoft.com/office/drawing/2014/main" id="{79B7E5AB-AC10-4BBF-8621-5B8D6CCE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1029">
            <a:extLst>
              <a:ext uri="{FF2B5EF4-FFF2-40B4-BE49-F238E27FC236}">
                <a16:creationId xmlns:a16="http://schemas.microsoft.com/office/drawing/2014/main" id="{A270A8FF-386C-4A76-8BF7-79A78CF96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4648200" cy="4572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Eis por que muitos crentes deixam suas famílias, seus lares, seus países e vão viver nos lugares mais remotos do mundo e se relacionar com todos os tipos de cultura. Eles são compelidos por Jesus Cristo a ir a fim de partilhar Seu eterno evangelho.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4A86CC86-7668-4D83-B647-850A37FC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CA633DE1-B5CB-478C-BEEC-31E04F51E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-76200"/>
            <a:ext cx="39624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devemos temer a Deus e dar-Lhe glória? (verso 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12C9E595-FC6F-4966-8435-D78472F0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1271B91B-436F-426C-B283-FF41ACF19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39624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devemos temer a Deus e dar-Lhe glória? (verso 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“Porque é chegada a hora do Seu juízo.”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CFD17229-436C-4232-9DFC-3EA392DB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24CAFE22-C0A9-4EB6-9688-8FABD13E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3810000" cy="5943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Temer a Deus significa dedicar-Lhe o máximo respeito. Mostramos esse respeito dando a Deus honra e louvor.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1027">
            <a:extLst>
              <a:ext uri="{FF2B5EF4-FFF2-40B4-BE49-F238E27FC236}">
                <a16:creationId xmlns:a16="http://schemas.microsoft.com/office/drawing/2014/main" id="{8345EEBF-FFC0-42DE-83E1-864DF043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1029">
            <a:extLst>
              <a:ext uri="{FF2B5EF4-FFF2-40B4-BE49-F238E27FC236}">
                <a16:creationId xmlns:a16="http://schemas.microsoft.com/office/drawing/2014/main" id="{3E6A789D-7CBC-427B-A4E5-D6B03F8A0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0"/>
            <a:ext cx="8153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Glorificar alguém também significa mostrar-lhe respeito profundo. Exteriorizamos esse tipo de respeito a Deus demonstrando perante os outros Seu caráter de amor. Fazemos isso mediante palavras bondosas e atos de compaixão.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CA63CD96-B5F1-45F8-8311-3F93E531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757FD206-1177-41AE-A229-A92DF8C5D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48200"/>
            <a:ext cx="8305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Uma vida transformada por Cristo é a reflexão definitiva sobre quem Ele é e do poder disponível através dEle.</a:t>
            </a:r>
            <a:r>
              <a:rPr lang="pt-PT" altLang="pt-BR" b="1">
                <a:solidFill>
                  <a:srgbClr val="FFFF66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09C40B5E-B373-4D9C-A7B7-51D110AD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586C2E1D-A184-4421-935C-8B74D84B9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495800" cy="44196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 em nenhum outro há salvação; porque debaixo do céu nenhum outro nome há, dado entre os homens, em que devamos ser salvos." (Atos 4:12)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04517913-306E-43E6-8EA9-48D3B3EE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441BA38D-E734-466E-882E-95E9CD182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1054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Juízo: Aprendemos em nosso estudo da profecia dos 2.300 dias/anos, em Daniel 8 e 9, que Jesus começou a obra de preparação de Seu retorno à Terra em 1844. Tais preparativos são conhecidos como o "Juízo Investigativo“...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40AF392D-3B75-406E-8C2D-E21649BF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4770E1D2-FC1A-4CE4-BFDC-99FE6FAA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46482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 qual se realiza dentro do período pré-advento do Senhor. "Advento" significa "vinda". "Pré" significa antes. Isso quer dizer que o juízo de Deus está tendo lugar agora.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66E397B9-B64C-4D45-97E0-2A480364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878C36DF-C048-41D9-B29D-3C45E4C9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55626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Eis por que é tão urgente para o povo de Deus pregar a tríplice mensagem angélica. Elas são mensagens especiais para o tempo em que vivemos. Elas são mensagens especiais que nos preparam para o Seu breve retorno à Terra.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1CB5FC59-D6F8-44A6-8629-7D1F5787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>
            <a:extLst>
              <a:ext uri="{FF2B5EF4-FFF2-40B4-BE49-F238E27FC236}">
                <a16:creationId xmlns:a16="http://schemas.microsoft.com/office/drawing/2014/main" id="{0A6DFDA4-39B3-4130-B236-4BCEF0F83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1148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outras instruções o verso 7 fornece?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83126545-4E30-4561-8521-BE3AA7FF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E826ECF7-0837-4793-B3E5-52EAA9E62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685800"/>
            <a:ext cx="41148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outras instruções o verso 7 fornece?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“Adorai Aquele que fez...”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80147177-71A0-4924-93ED-A1DE810F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>
            <a:extLst>
              <a:ext uri="{FF2B5EF4-FFF2-40B4-BE49-F238E27FC236}">
                <a16:creationId xmlns:a16="http://schemas.microsoft.com/office/drawing/2014/main" id="{3B4C5EBF-C353-40F6-9398-001A86629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362200"/>
            <a:ext cx="3733800" cy="198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é um chamado para adorar a Deus, o Criador da Terra. Devemos honrá-Lo cada dia.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>
            <a:extLst>
              <a:ext uri="{FF2B5EF4-FFF2-40B4-BE49-F238E27FC236}">
                <a16:creationId xmlns:a16="http://schemas.microsoft.com/office/drawing/2014/main" id="{490D11BC-85B0-4684-8F49-53873945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>
            <a:extLst>
              <a:ext uri="{FF2B5EF4-FFF2-40B4-BE49-F238E27FC236}">
                <a16:creationId xmlns:a16="http://schemas.microsoft.com/office/drawing/2014/main" id="{425FDDCC-9D7D-4420-A289-E6F957E6A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581400"/>
            <a:ext cx="7696200" cy="3581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Além disso, aprendemos que a Bíblia convoca o povo de Deus para "lembrar-se do dia do sábado para o santificar", para adorá-Lo no sábado. Por quê?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>
            <a:extLst>
              <a:ext uri="{FF2B5EF4-FFF2-40B4-BE49-F238E27FC236}">
                <a16:creationId xmlns:a16="http://schemas.microsoft.com/office/drawing/2014/main" id="{03C16C89-0FDA-49C5-8D01-7C8880CD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4" name="Rectangle 8">
            <a:extLst>
              <a:ext uri="{FF2B5EF4-FFF2-40B4-BE49-F238E27FC236}">
                <a16:creationId xmlns:a16="http://schemas.microsoft.com/office/drawing/2014/main" id="{430DB01E-70D8-47A1-AEF9-D81A73270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05800" cy="2362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"Porque em seis dias fez o Senhor os céus e a Terra, o mar e tudo o que neles há, e ao sétimo dia descansou; por isso o Senhor abençoou o dia do sábado e o santificou."  (Êxodo 20:8-11)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85B51061-55A8-4772-B053-3F028D61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F642E833-7864-4828-B92A-0103D44EE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990600"/>
            <a:ext cx="46482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 dos modos de respeitarmos (temermos) a Deus e demonstrar-Lhe nossa veneração (dar-Lhe glória), é viver uma vida obediente aos Seus ensinos registrados na Escritura.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>
            <a:extLst>
              <a:ext uri="{FF2B5EF4-FFF2-40B4-BE49-F238E27FC236}">
                <a16:creationId xmlns:a16="http://schemas.microsoft.com/office/drawing/2014/main" id="{89BE6DF0-BED6-4291-8E60-4BA2E640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Rectangle 6">
            <a:extLst>
              <a:ext uri="{FF2B5EF4-FFF2-40B4-BE49-F238E27FC236}">
                <a16:creationId xmlns:a16="http://schemas.microsoft.com/office/drawing/2014/main" id="{E380A030-BAA3-4F21-B986-715516157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38862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Não fazemos isso para alcançar salvação; ela é um dom gratuito, mas como uma amorosa resposta ao amante Deus.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7B008A5C-1D56-418C-A9B3-C2A34B58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F368C470-AA3B-49F1-94B8-0537E9C91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7244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"Porquanto esta é a vontade de Meu Pai: Que todo aquele que vê o Filho e crê nEle, tenha a vida eterna..."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João 6:40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489DFB76-0957-401F-9F38-68D19038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3922145D-F2FF-4775-8F7B-1C3FF19BF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4102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Segunda Mensagem Angélica (verso 8)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segundo anjo proclama com urgência?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603799CC-099C-401B-B8FD-63F81B45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3EB2042B-DB79-4DBD-8187-ABF549D4B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4102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Segunda Mensagem Angélica (verso 8)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 segundo anjo proclama com urgência?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“Caiu, caiu Babilônia...”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>
            <a:extLst>
              <a:ext uri="{FF2B5EF4-FFF2-40B4-BE49-F238E27FC236}">
                <a16:creationId xmlns:a16="http://schemas.microsoft.com/office/drawing/2014/main" id="{588C8E34-1418-4CCE-9DCD-BB0F1532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>
            <a:extLst>
              <a:ext uri="{FF2B5EF4-FFF2-40B4-BE49-F238E27FC236}">
                <a16:creationId xmlns:a16="http://schemas.microsoft.com/office/drawing/2014/main" id="{C6241980-AC77-4CFE-9D28-0CE09A695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4267200" cy="586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já sabemos, "Babilônia", na profecia, representa confusão religiosa. A segunda mensagem angélica adverte-nos contra o comprometimento de nossa fé.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6" name="Picture 8">
            <a:extLst>
              <a:ext uri="{FF2B5EF4-FFF2-40B4-BE49-F238E27FC236}">
                <a16:creationId xmlns:a16="http://schemas.microsoft.com/office/drawing/2014/main" id="{44BB89D7-4D51-47C5-A36A-0D6D6B54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Rectangle 10">
            <a:extLst>
              <a:ext uri="{FF2B5EF4-FFF2-40B4-BE49-F238E27FC236}">
                <a16:creationId xmlns:a16="http://schemas.microsoft.com/office/drawing/2014/main" id="{4E3B0338-0C13-4772-8D37-018B2255D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800600"/>
            <a:ext cx="8458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Apocalipse 17 retrata Babilônia como uma mulher imoral (verso 5). Ela é posta em contraste com a mulher pura de Apocalipse 12, que representa a igreja cristã. </a:t>
            </a:r>
            <a:endParaRPr lang="pt-PT" altLang="pt-BR" sz="36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>
            <a:extLst>
              <a:ext uri="{FF2B5EF4-FFF2-40B4-BE49-F238E27FC236}">
                <a16:creationId xmlns:a16="http://schemas.microsoft.com/office/drawing/2014/main" id="{BA0F7CBF-EE78-4AE2-853D-AD3D4322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>
            <a:extLst>
              <a:ext uri="{FF2B5EF4-FFF2-40B4-BE49-F238E27FC236}">
                <a16:creationId xmlns:a16="http://schemas.microsoft.com/office/drawing/2014/main" id="{556DD423-D22C-4001-83E7-975E317CD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1148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Ensinos que se opõem à Palavra de Deus, se aceitos, nos levarão ao fracasso no final. Precisamos assegurar-nos de que estamos apegados às verdades que o próprio Deus revelou.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C6DFEB6D-036C-4A48-97A5-120815A9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06FC3B80-DC6B-45A6-8055-E2FB6680A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343400"/>
            <a:ext cx="8610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Deus chama o povo para "sair" de Babilônia e se dedicar devotadamente a Jesus. Ele quer um povo que deseje segui-Lo em todos os pontos, e não apenas em questões de sua livre escolha. </a:t>
            </a:r>
            <a:endParaRPr lang="pt-PT" altLang="pt-BR" sz="36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B79344F4-2661-44D0-89DD-0EF40154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C8D34A98-4858-4084-BFA1-588805184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51816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Aqueles que saem de Babilônia rejeitam os ensinos antibíblicos. Eles atendem a todos os mandamentos de Deus; adoram ao Senhor consoante está revelado em Sua Palavra, porque O amam e zelam por Sua honra, e não porque são obrigados a fazê-lo.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077706F4-DC5E-40E3-91F4-A0C52346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0D4A474E-8FBC-483F-993B-2E9A2FD88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1143000"/>
            <a:ext cx="50292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Um relacionamento saudável com Cristo reproduz-se numa ligação de amor. </a:t>
            </a:r>
            <a:endParaRPr lang="pt-PT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E8B4B81E-8DFA-4C89-BAEB-DB1B22A5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>
            <a:extLst>
              <a:ext uri="{FF2B5EF4-FFF2-40B4-BE49-F238E27FC236}">
                <a16:creationId xmlns:a16="http://schemas.microsoft.com/office/drawing/2014/main" id="{B6CAB7F3-5A87-4436-933A-1CB7ECDBC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001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Terceira Mensagem Angélica (versos 9 a 11)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BC0BC02C-EB47-4CAD-95FE-DC0F35B7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Rectangle 5">
            <a:extLst>
              <a:ext uri="{FF2B5EF4-FFF2-40B4-BE49-F238E27FC236}">
                <a16:creationId xmlns:a16="http://schemas.microsoft.com/office/drawing/2014/main" id="{E301195C-C40B-4C42-ADC5-2928FEF8C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60198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versos descrevem a punição e o tormento que resultam da persistente recusa ao dom gratuito da vida eterna em Jesus. Quem recebe esse castigo?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AEA2B445-DD4A-4E74-A435-C02E2ECE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C7D255E1-EACD-41F6-AE00-9334B2BE5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419600" cy="556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"Eu vim para que tenham vida, e a tenham em abundância." (João 10:10)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2DFDB212-DC16-4611-A54F-12F116CE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3">
            <a:extLst>
              <a:ext uri="{FF2B5EF4-FFF2-40B4-BE49-F238E27FC236}">
                <a16:creationId xmlns:a16="http://schemas.microsoft.com/office/drawing/2014/main" id="{2CB3352F-884E-434B-8987-B72655E10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0198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versos descrevem a punição e o tormento que resultam da persistente recusa ao dom gratuito da vida eterna em Jesus. Quem recebe esse castigo?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Aqueles que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adoram a besta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a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 imagem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9).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EE239F90-DC7D-4EAB-8E7A-464C66EA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0CAEAA30-166D-4D27-B908-9E7BB1C36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2819400"/>
            <a:ext cx="57150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mensagem do terceiro anjo exige uma decisão. Há duas opções oferecidas a cada ser humano no mundo. Podemos: (1) adorar a besta e a sua imagem e receber sua marca; ou (2) rejeitar a autoridade da besta e permanecer fiéis a Jesus, obedecendo aos Seus mandamentos (verso 12).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DC0A60F6-FB69-4656-9C0D-750CB4A6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AC8F863E-2BBA-4AED-8151-FFE3306E2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343400"/>
            <a:ext cx="8534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Note como essa mensagem é comparada com a primeira mensagem angélica. O primeiro anjo conclama à adoração de Jesus; o terceiro adverte contra a adoração da besta. Esses dois tipos de adoração têm conseqüências de vida ou morte; conseqüências eternas.</a:t>
            </a:r>
            <a:r>
              <a:rPr lang="pt-PT" altLang="pt-BR" sz="36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>
            <a:extLst>
              <a:ext uri="{FF2B5EF4-FFF2-40B4-BE49-F238E27FC236}">
                <a16:creationId xmlns:a16="http://schemas.microsoft.com/office/drawing/2014/main" id="{52019B35-95E8-4B1D-86FE-352752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Rectangle 11">
            <a:extLst>
              <a:ext uri="{FF2B5EF4-FFF2-40B4-BE49-F238E27FC236}">
                <a16:creationId xmlns:a16="http://schemas.microsoft.com/office/drawing/2014/main" id="{F8D0F2E1-666B-424E-B8CE-9C9A5C318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46482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SUMÁRIO DAS MENSAGENS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mensagem divina aos que estão vivendo no fim da história terrestre é esta: Jesus é o evangelho eterno! Ele veio a este mundo para nos conceder vida eterna.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F03699AB-FCFC-4B94-AEB7-062C6257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88A5C424-1001-4E48-AE2A-3D437E980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37338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Todos os três anjos estão clamando: "Aceite a Jesus antes que seja tarde!"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quê?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D14AF2EB-F0C6-4D43-B2E6-55C5BC33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E18818A9-3EAE-492D-A45B-98062CDFE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51054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Primeiro anjo: Porque Ele é nosso Criador.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criou você e o ama. Deus merece ser adorado porque nos deu todas as coisas – a Terra onde vivemos, o ar que respiramos, o alimento que ingerimos, a felicidade que desfrutamos e o dom gratuito da vida eterna.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3FAC574D-2EF3-4CE3-8B6C-6D3DE7C0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7FF98E44-549E-4ACA-8981-881A1362C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382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Segundo anjo: Ouça com atenção: Deus está julgando os habitantes da Terra; Ele está determinando quem O aceitou, quem está obedecendo à Sua Palavra e quem deseja a vida eterna.</a:t>
            </a:r>
            <a:r>
              <a:rPr lang="pt-PT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30D69138-AA93-4AE2-A888-AC8173A1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A2A3ED93-57EE-4F76-A552-723E33204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95600"/>
            <a:ext cx="7315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Terceiro anjo: Não espere mais tempo! Babilônia caiu! As falsas religiões que substituem os claros ensinos da Bíblia por tradições humanas estão caídas...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>
            <a:extLst>
              <a:ext uri="{FF2B5EF4-FFF2-40B4-BE49-F238E27FC236}">
                <a16:creationId xmlns:a16="http://schemas.microsoft.com/office/drawing/2014/main" id="{7EF8C11B-BAEF-4B0A-B9F1-0C180A54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6" name="Rectangle 6">
            <a:extLst>
              <a:ext uri="{FF2B5EF4-FFF2-40B4-BE49-F238E27FC236}">
                <a16:creationId xmlns:a16="http://schemas.microsoft.com/office/drawing/2014/main" id="{05424DA6-5FF4-43A2-9310-7FBED8D6B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6781800" cy="4267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tradições e ideologias humanas se desfarão como castelos de areia! Aqueles que abandonam a Palavra de Deus receberão a marca da besta. Eles tomam a decisão de não seguir totalmente a Deus, incluindo os Dez Mandamentos em sua integralidade. Suas escolhas rebeldes resultarão em destruição, em eterna separação de Deus.</a:t>
            </a:r>
            <a:r>
              <a:rPr lang="pt-PT" altLang="pt-BR" sz="36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62C38106-BA78-4D6A-A141-562A7254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12DCD951-6129-499E-B6E5-ACFF453BC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00200"/>
            <a:ext cx="4724400" cy="3733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Quem serão os salvos que viverão com Jesus? (Apocalipse 14:12)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"Aqui está a perseverança dos santos, daqueles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guardam os mandamentos de Deus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fé em Jesus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."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28D46BF8-BFED-4918-8278-79EDBA34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82340338-B002-4A07-B9C8-FDC3FFDF6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85800"/>
            <a:ext cx="36576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"Justificados, pois, pela fé, tenhamos paz com Deus, por nosso Senhor Jesus Cristo." (Romanos 5:1)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9AAFF682-5DD3-4486-AA41-3E7E2C8B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695BA34F-A5C2-486E-B55D-BA789DCE6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572000" cy="495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capítulo se encerra com uma descrição da maravilhosa colheita na vinda de Cristo. Lembre-se de que através de toda a agitação dos eventos finais, Deus está com você. Jesus está vindo para você.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>
            <a:extLst>
              <a:ext uri="{FF2B5EF4-FFF2-40B4-BE49-F238E27FC236}">
                <a16:creationId xmlns:a16="http://schemas.microsoft.com/office/drawing/2014/main" id="{C70B1626-62AB-4C25-B91F-06AE4A8B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2" name="Rectangle 8">
            <a:extLst>
              <a:ext uri="{FF2B5EF4-FFF2-40B4-BE49-F238E27FC236}">
                <a16:creationId xmlns:a16="http://schemas.microsoft.com/office/drawing/2014/main" id="{F0C6BA22-1365-43D6-AA4A-B50A2B407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724525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Se preocupa com você e o ama. Seus fiéis que morrem são chamados "bem-aventurados" (verso 13)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quê? Porque a morte é apenas uma pausa em sua vida. Porque depois de Deus despertá-los do sono da morte, eles verão a Jesus "face a face".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A0E3C"/>
            </a:gs>
            <a:gs pos="50000">
              <a:srgbClr val="2A0E3C">
                <a:gamma/>
                <a:shade val="0"/>
                <a:invGamma/>
              </a:srgbClr>
            </a:gs>
            <a:gs pos="100000">
              <a:srgbClr val="2A0E3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E146B8DF-83D9-42AD-B552-26D97036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364038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A3DD7234-9165-4844-A9E9-CF4A0E8D0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4191000" cy="495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Sim, algumas vezes é difícil erguer-se por Jesus. Quando um ser amado ridiculariza sua fé, quando o patrão ameaça despedi-lo por causa de suas crenças...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A0E3C"/>
            </a:gs>
            <a:gs pos="50000">
              <a:srgbClr val="2A0E3C">
                <a:gamma/>
                <a:shade val="0"/>
                <a:invGamma/>
              </a:srgbClr>
            </a:gs>
            <a:gs pos="100000">
              <a:srgbClr val="2A0E3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F74D4ECC-843D-4471-BDD0-A22EDB42F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364038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164F53ED-3925-4E8A-A1E3-CEEEE85D7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267200" cy="495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...quando parece que você está sozinho num mundo que despreza a Palavra de Deus, lembre-se de que Deus esteve com Daniel na cova dos leões.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00000"/>
            </a:gs>
            <a:gs pos="50000">
              <a:srgbClr val="300000">
                <a:gamma/>
                <a:shade val="12549"/>
                <a:invGamma/>
              </a:srgbClr>
            </a:gs>
            <a:gs pos="100000">
              <a:srgbClr val="3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>
            <a:extLst>
              <a:ext uri="{FF2B5EF4-FFF2-40B4-BE49-F238E27FC236}">
                <a16:creationId xmlns:a16="http://schemas.microsoft.com/office/drawing/2014/main" id="{446E610F-93A9-4B66-837E-DCC235C3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3825"/>
            <a:ext cx="4878387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3" name="Rectangle 11">
            <a:extLst>
              <a:ext uri="{FF2B5EF4-FFF2-40B4-BE49-F238E27FC236}">
                <a16:creationId xmlns:a16="http://schemas.microsoft.com/office/drawing/2014/main" id="{8B4D3A98-5260-4065-8DD8-E6409077D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4114800" cy="54864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esteve com Sadraque, Mesaque e Abedenego na fornalha ardente. Ele promete ao vencedor: "Eu o farei coluna no templo do Meu Deus... e escreverei sobre ele o nome do Meu Deus." (Apocalipse 3:12)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204142C5-A4C3-42A8-A20B-02B699D2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6D193E57-68A1-4D57-BE77-C2587645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52578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Amigo, você quer dizer "sim" a Jesus? Você quer ser contado entre aqueles que "guardam os mandamentos de Deus e têm a fé de Jesus"?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(Apocalipse 14:12).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>
            <a:extLst>
              <a:ext uri="{FF2B5EF4-FFF2-40B4-BE49-F238E27FC236}">
                <a16:creationId xmlns:a16="http://schemas.microsoft.com/office/drawing/2014/main" id="{6D50AD81-BAE2-4492-9286-94C34DFA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5">
            <a:extLst>
              <a:ext uri="{FF2B5EF4-FFF2-40B4-BE49-F238E27FC236}">
                <a16:creationId xmlns:a16="http://schemas.microsoft.com/office/drawing/2014/main" id="{72AE45DF-996E-418D-8927-B9DCDC6E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Sendo assim, incline sua cabeça e diga a Jesus: "</a:t>
            </a: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Senhor, eu Te entrego a minha vida. Dou-Te tudo que sou. Amém"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>
            <a:extLst>
              <a:ext uri="{FF2B5EF4-FFF2-40B4-BE49-F238E27FC236}">
                <a16:creationId xmlns:a16="http://schemas.microsoft.com/office/drawing/2014/main" id="{8625D329-DBA2-4F45-9A70-F18CC673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Rectangle 8">
            <a:extLst>
              <a:ext uri="{FF2B5EF4-FFF2-40B4-BE49-F238E27FC236}">
                <a16:creationId xmlns:a16="http://schemas.microsoft.com/office/drawing/2014/main" id="{A3EE8485-6A95-4BF5-B403-5F7A95572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7244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 como Moisés levantou a serpente no deserto, assim importa que o Filho do homem seja levantado; para que todo aquele que nEle crê tenha a vida eterna...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3" name="Picture 7">
            <a:extLst>
              <a:ext uri="{FF2B5EF4-FFF2-40B4-BE49-F238E27FC236}">
                <a16:creationId xmlns:a16="http://schemas.microsoft.com/office/drawing/2014/main" id="{6549F4F6-32EA-46A2-ADCA-CC02CF13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Rectangle 9">
            <a:extLst>
              <a:ext uri="{FF2B5EF4-FFF2-40B4-BE49-F238E27FC236}">
                <a16:creationId xmlns:a16="http://schemas.microsoft.com/office/drawing/2014/main" id="{BEDF266F-6B21-4429-AD0B-097EB5817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5334000" cy="5638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...Porque Deus amou o mundo de tal maneira que deu o Seu Filho unigênito, para que todo aquele que nEle crê, não pereça, mas tenha a vida eterna. Porque Deus enviou o Seu Filho ao mundo, não para que julgasse o mundo, mas para que o mundo fosse salvo por Ele." (João 3:14-17)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9D511EB1-31BC-44C9-BC0F-BAE64568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8AD8C72B-F414-492A-8162-23312C602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838200"/>
            <a:ext cx="4800600" cy="495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"Mas Deus dá prova do Seu amor para conosco, em que, quando éramos ainda pecadores, Cristo morreu por nós." (Romanos 5:8)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2136</Words>
  <Application>Microsoft Office PowerPoint</Application>
  <PresentationFormat>Apresentação na tela (4:3)</PresentationFormat>
  <Paragraphs>65</Paragraphs>
  <Slides>66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0" baseType="lpstr">
      <vt:lpstr>Times New Roman</vt:lpstr>
      <vt:lpstr>Tahoma</vt:lpstr>
      <vt:lpstr>Arial Narrow</vt:lpstr>
      <vt:lpstr>Estrutura padrão</vt:lpstr>
      <vt:lpstr>Apocalipse 14 </vt:lpstr>
      <vt:lpstr>Mensagens Angélicas   Três anjos voam pelo meio do céu trazendo três mensagens urgentes para os habitantes da Terra.</vt:lpstr>
      <vt:lpstr>"E em nenhum outro há salvação; porque debaixo do céu nenhum outro nome há, dado entre os homens, em que devamos ser salvos." (Atos 4:12) </vt:lpstr>
      <vt:lpstr>"Porquanto esta é a vontade de Meu Pai: Que todo aquele que vê o Filho e crê nEle, tenha a vida eterna..."   João 6:40 </vt:lpstr>
      <vt:lpstr>"Eu vim para que tenham vida, e a tenham em abundância." (João 10:10) </vt:lpstr>
      <vt:lpstr>"Justificados, pois, pela fé, tenhamos paz com Deus, por nosso Senhor Jesus Cristo." (Romanos 5:1) </vt:lpstr>
      <vt:lpstr>"E como Moisés levantou a serpente no deserto, assim importa que o Filho do homem seja levantado; para que todo aquele que nEle crê tenha a vida eterna...</vt:lpstr>
      <vt:lpstr>...Porque Deus amou o mundo de tal maneira que deu o Seu Filho unigênito, para que todo aquele que nEle crê, não pereça, mas tenha a vida eterna. Porque Deus enviou o Seu Filho ao mundo, não para que julgasse o mundo, mas para que o mundo fosse salvo por Ele." (João 3:14-17) </vt:lpstr>
      <vt:lpstr>"Mas Deus dá prova do Seu amor para conosco, em que, quando éramos ainda pecadores, Cristo morreu por nós." (Romanos 5:8) </vt:lpstr>
      <vt:lpstr>"Mas a todos quantos O receberam, aos que crêem no Seu nome, deu-lhes o poder de se tornarem filhos de Deus." (João 1:12) </vt:lpstr>
      <vt:lpstr>"Se confessarmos os nossos pecados, Ele é fiel e justo para nos perdoar os pecados e nos purificar de toda injustiça."  (I João 1:9) </vt:lpstr>
      <vt:lpstr>"Porque pela graça sois salvos, por meio da fé; e isto não vem de vós, é dom de Deus; não vem das obras, para que ninguém se glorie."  (Efésios 2:8 e 9) </vt:lpstr>
      <vt:lpstr>Apresentação do PowerPoint</vt:lpstr>
      <vt:lpstr>"Querido Deus, eu necessito do Senhor. Sinto muito por meus pecados e Te peço que me perdoes. Creio que Jesus morreu por meus pecados. Entrego-Te minha vida e recebo a Jesus como meu Salvador e Senhor. Torna-me o tipo de pessoa que queres que eu seja. Obrigado por me  ouvires e me ajudares a seguir a Jesus. Em Seu nome, amém." </vt:lpstr>
      <vt:lpstr>Crer em Jesus é o fundamento da religião genuína.  É sobre esse alicerce que a igreja de Jesus Cristo está edificada. </vt:lpstr>
      <vt:lpstr>Podemos conhecer Jesus através de Sua Palavra, a Bíblia. Ele disse: "Examinais as Escrituras porque julgais ter nelas a vida eterna; e são elas que dão testemunho de Mim." (João 5:39)</vt:lpstr>
      <vt:lpstr>Quanto mais estudarmos a Bíblia, mais clara se nos tornará a imagem de Jesus. Cristo deseja que as boas-novas a Seu respeito sejam partilhadas com o mundo. Ele quer que todos sejam salvos para a eternidade. </vt:lpstr>
      <vt:lpstr>Essas boas-novas sobre a aceitação de Jesus e a adoração a Deus fazem parte de uma mensagem especial para os cristãos dos últimos dias.</vt:lpstr>
      <vt:lpstr>Essa tríplice mensagem aparece em Apocalipse 14:6-13. Os versos 14-16 nos falam que após essas três mensagens terem sido transmitidas aos habitantes da Terra, Jesus virá para o Seu povo. A segunda vinda de Cristo é descrita como uma colheita na Terra. </vt:lpstr>
      <vt:lpstr>A Primeira Mensagem Angélica (versos 6 e 7) </vt:lpstr>
      <vt:lpstr>O que é o evangelho? (Leia II Coríntios 5:14-19)  O evangelho é a boa-nova de que Jesus viveu uma vida perfeita e morreu por nós. </vt:lpstr>
      <vt:lpstr>Esse não é um novo evangelho. Ele é a mesma mensagem de salvação que o povo do Velho Testamento aceitou pela fé. É o mesmo evangelho ensinado por Jesus e os apóstolos. É o mesmo evangelho que vem circundando o globo através dos séculos. </vt:lpstr>
      <vt:lpstr>É ele a mensagem que o povo de Deus partilha com seus amigos e vizinhos. Ele precisa alcançar homens e mulheres que vivem em cada parte ao redor do mundo...</vt:lpstr>
      <vt:lpstr>Eis por que muitos crentes deixam suas famílias, seus lares, seus países e vão viver nos lugares mais remotos do mundo e se relacionar com todos os tipos de cultura. Eles são compelidos por Jesus Cristo a ir a fim de partilhar Seu eterno evangelho.</vt:lpstr>
      <vt:lpstr>Por que devemos temer a Deus e dar-Lhe glória? (verso 7)  </vt:lpstr>
      <vt:lpstr>Por que devemos temer a Deus e dar-Lhe glória? (verso 7)  “Porque é chegada a hora do Seu juízo.”</vt:lpstr>
      <vt:lpstr>Temer a Deus significa dedicar-Lhe o máximo respeito. Mostramos esse respeito dando a Deus honra e louvor. </vt:lpstr>
      <vt:lpstr>Glorificar alguém também significa mostrar-lhe respeito profundo. Exteriorizamos esse tipo de respeito a Deus demonstrando perante os outros Seu caráter de amor. Fazemos isso mediante palavras bondosas e atos de compaixão.</vt:lpstr>
      <vt:lpstr>Uma vida transformada por Cristo é a reflexão definitiva sobre quem Ele é e do poder disponível através dEle. </vt:lpstr>
      <vt:lpstr>Juízo: Aprendemos em nosso estudo da profecia dos 2.300 dias/anos, em Daniel 8 e 9, que Jesus começou a obra de preparação de Seu retorno à Terra em 1844. Tais preparativos são conhecidos como o "Juízo Investigativo“...</vt:lpstr>
      <vt:lpstr>...o qual se realiza dentro do período pré-advento do Senhor. "Advento" significa "vinda". "Pré" significa antes. Isso quer dizer que o juízo de Deus está tendo lugar agora. </vt:lpstr>
      <vt:lpstr>Eis por que é tão urgente para o povo de Deus pregar a tríplice mensagem angélica. Elas são mensagens especiais para o tempo em que vivemos. Elas são mensagens especiais que nos preparam para o Seu breve retorno à Terra. </vt:lpstr>
      <vt:lpstr>Que outras instruções o verso 7 fornece?  </vt:lpstr>
      <vt:lpstr>Que outras instruções o verso 7 fornece?  “Adorai Aquele que fez...” </vt:lpstr>
      <vt:lpstr>Esse é um chamado para adorar a Deus, o Criador da Terra. Devemos honrá-Lo cada dia. </vt:lpstr>
      <vt:lpstr>Além disso, aprendemos que a Bíblia convoca o povo de Deus para "lembrar-se do dia do sábado para o santificar", para adorá-Lo no sábado. Por quê? </vt:lpstr>
      <vt:lpstr>"Porque em seis dias fez o Senhor os céus e a Terra, o mar e tudo o que neles há, e ao sétimo dia descansou; por isso o Senhor abençoou o dia do sábado e o santificou."  (Êxodo 20:8-11) </vt:lpstr>
      <vt:lpstr>Um dos modos de respeitarmos (temermos) a Deus e demonstrar-Lhe nossa veneração (dar-Lhe glória), é viver uma vida obediente aos Seus ensinos registrados na Escritura. </vt:lpstr>
      <vt:lpstr>Não fazemos isso para alcançar salvação; ela é um dom gratuito, mas como uma amorosa resposta ao amante Deus. </vt:lpstr>
      <vt:lpstr>A Segunda Mensagem Angélica (verso 8)  O que o segundo anjo proclama com urgência?  </vt:lpstr>
      <vt:lpstr>A Segunda Mensagem Angélica (verso 8)  O que o segundo anjo proclama com urgência?  “Caiu, caiu Babilônia...”</vt:lpstr>
      <vt:lpstr>Como já sabemos, "Babilônia", na profecia, representa confusão religiosa. A segunda mensagem angélica adverte-nos contra o comprometimento de nossa fé. </vt:lpstr>
      <vt:lpstr>Apocalipse 17 retrata Babilônia como uma mulher imoral (verso 5). Ela é posta em contraste com a mulher pura de Apocalipse 12, que representa a igreja cristã. </vt:lpstr>
      <vt:lpstr>Ensinos que se opõem à Palavra de Deus, se aceitos, nos levarão ao fracasso no final. Precisamos assegurar-nos de que estamos apegados às verdades que o próprio Deus revelou.</vt:lpstr>
      <vt:lpstr>Deus chama o povo para "sair" de Babilônia e se dedicar devotadamente a Jesus. Ele quer um povo que deseje segui-Lo em todos os pontos, e não apenas em questões de sua livre escolha. </vt:lpstr>
      <vt:lpstr>Aqueles que saem de Babilônia rejeitam os ensinos antibíblicos. Eles atendem a todos os mandamentos de Deus; adoram ao Senhor consoante está revelado em Sua Palavra, porque O amam e zelam por Sua honra, e não porque são obrigados a fazê-lo. </vt:lpstr>
      <vt:lpstr>Um relacionamento saudável com Cristo reproduz-se numa ligação de amor. </vt:lpstr>
      <vt:lpstr>A Terceira Mensagem Angélica (versos 9 a 11) </vt:lpstr>
      <vt:lpstr>Esses versos descrevem a punição e o tormento que resultam da persistente recusa ao dom gratuito da vida eterna em Jesus. Quem recebe esse castigo?  </vt:lpstr>
      <vt:lpstr>Esses versos descrevem a punição e o tormento que resultam da persistente recusa ao dom gratuito da vida eterna em Jesus. Quem recebe esse castigo?   Aqueles que adoram a besta e a sua imagem (verso 9). </vt:lpstr>
      <vt:lpstr>A mensagem do terceiro anjo exige uma decisão. Há duas opções oferecidas a cada ser humano no mundo. Podemos: (1) adorar a besta e a sua imagem e receber sua marca; ou (2) rejeitar a autoridade da besta e permanecer fiéis a Jesus, obedecendo aos Seus mandamentos (verso 12). </vt:lpstr>
      <vt:lpstr>Note como essa mensagem é comparada com a primeira mensagem angélica. O primeiro anjo conclama à adoração de Jesus; o terceiro adverte contra a adoração da besta. Esses dois tipos de adoração têm conseqüências de vida ou morte; conseqüências eternas. </vt:lpstr>
      <vt:lpstr>SUMÁRIO DAS MENSAGENS   A mensagem divina aos que estão vivendo no fim da história terrestre é esta: Jesus é o evangelho eterno! Ele veio a este mundo para nos conceder vida eterna. </vt:lpstr>
      <vt:lpstr>Todos os três anjos estão clamando: "Aceite a Jesus antes que seja tarde!"  Por quê? </vt:lpstr>
      <vt:lpstr> Primeiro anjo: Porque Ele é nosso Criador.  Ele criou você e o ama. Deus merece ser adorado porque nos deu todas as coisas – a Terra onde vivemos, o ar que respiramos, o alimento que ingerimos, a felicidade que desfrutamos e o dom gratuito da vida eterna. </vt:lpstr>
      <vt:lpstr>Segundo anjo: Ouça com atenção: Deus está julgando os habitantes da Terra; Ele está determinando quem O aceitou, quem está obedecendo à Sua Palavra e quem deseja a vida eterna. </vt:lpstr>
      <vt:lpstr>Terceiro anjo: Não espere mais tempo! Babilônia caiu! As falsas religiões que substituem os claros ensinos da Bíblia por tradições humanas estão caídas...</vt:lpstr>
      <vt:lpstr>As tradições e ideologias humanas se desfarão como castelos de areia! Aqueles que abandonam a Palavra de Deus receberão a marca da besta. Eles tomam a decisão de não seguir totalmente a Deus, incluindo os Dez Mandamentos em sua integralidade. Suas escolhas rebeldes resultarão em destruição, em eterna separação de Deus. </vt:lpstr>
      <vt:lpstr>Quem serão os salvos que viverão com Jesus? (Apocalipse 14:12) "Aqui está a perseverança dos santos, daqueles que guardam os mandamentos de Deus e a fé em Jesus." </vt:lpstr>
      <vt:lpstr>O capítulo se encerra com uma descrição da maravilhosa colheita na vinda de Cristo. Lembre-se de que através de toda a agitação dos eventos finais, Deus está com você. Jesus está vindo para você.</vt:lpstr>
      <vt:lpstr>Ele Se preocupa com você e o ama. Seus fiéis que morrem são chamados "bem-aventurados" (verso 13) Por quê? Porque a morte é apenas uma pausa em sua vida. Porque depois de Deus despertá-los do sono da morte, eles verão a Jesus "face a face". </vt:lpstr>
      <vt:lpstr>Sim, algumas vezes é difícil erguer-se por Jesus. Quando um ser amado ridiculariza sua fé, quando o patrão ameaça despedi-lo por causa de suas crenças...</vt:lpstr>
      <vt:lpstr>...quando parece que você está sozinho num mundo que despreza a Palavra de Deus, lembre-se de que Deus esteve com Daniel na cova dos leões. </vt:lpstr>
      <vt:lpstr>Ele esteve com Sadraque, Mesaque e Abedenego na fornalha ardente. Ele promete ao vencedor: "Eu o farei coluna no templo do Meu Deus... e escreverei sobre ele o nome do Meu Deus." (Apocalipse 3:12) </vt:lpstr>
      <vt:lpstr>Amigo, você quer dizer "sim" a Jesus? Você quer ser contado entre aqueles que "guardam os mandamentos de Deus e têm a fé de Jesus"?  (Apocalipse 14:12). </vt:lpstr>
      <vt:lpstr>Sendo assim, incline sua cabeça e diga a Jesus: "Senhor, eu Te entrego a minha vida. Dou-Te tudo que sou. Amém"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PROFECIAS PARA O TEMPO DO FIM</dc:subject>
  <dc:creator>4TONS - Pr. Marcelo Augusto de Carvalho; BigWork</dc:creator>
  <cp:keywords>www.4tons.com.br</cp:keywords>
  <dc:description>COMÉRCIO PROIBIDO. USO PESSOAL</dc:description>
  <cp:lastModifiedBy>UCB - Marcelo Augusto de Carvalho</cp:lastModifiedBy>
  <cp:revision>12</cp:revision>
  <dcterms:created xsi:type="dcterms:W3CDTF">2003-05-09T12:39:33Z</dcterms:created>
  <dcterms:modified xsi:type="dcterms:W3CDTF">2021-01-08T07:34:38Z</dcterms:modified>
  <cp:category>EVANGELISMO</cp:category>
</cp:coreProperties>
</file>