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60" r:id="rId4"/>
    <p:sldId id="276" r:id="rId5"/>
    <p:sldId id="277" r:id="rId6"/>
    <p:sldId id="278" r:id="rId7"/>
    <p:sldId id="263" r:id="rId8"/>
    <p:sldId id="264" r:id="rId9"/>
    <p:sldId id="267" r:id="rId10"/>
    <p:sldId id="273" r:id="rId11"/>
    <p:sldId id="268" r:id="rId12"/>
    <p:sldId id="265" r:id="rId13"/>
    <p:sldId id="269" r:id="rId14"/>
    <p:sldId id="274" r:id="rId15"/>
    <p:sldId id="275" r:id="rId16"/>
    <p:sldId id="258" r:id="rId17"/>
    <p:sldId id="259" r:id="rId18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1139DE-CF6C-448C-8102-189FA5E870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731383B-0FCC-4BE5-8CE2-0DA44695CD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9C86A0-5EC2-4900-AC7A-39CBC3889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5B8D5D-26A2-4EBB-AF3F-DBF583D78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256383-9907-47CF-8293-4E149CBF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58089-A138-480C-8F37-060468E1C006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3413043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7AE4C3-7634-4EEF-84F8-2D04A6ED5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CDE595C-0844-4520-B342-6F22652D0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1DD57F7-D35C-4EAF-A18B-08EF98042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D188D0-827C-43BE-A5EC-0FD2428A0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A4320C3-5A19-4C11-A2B2-C8CE0C9DA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54EBE-C325-4906-BCFB-6BD2C2F40EEB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215474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5A23BF8-DA25-4368-9EAD-0A2AF54F65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6D10868-91EC-4273-A10A-BF883BE94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69DBFB-7686-4626-8CA2-D582534E4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2D936B-2A00-4A25-B86C-874ECCC38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86BE6B-FB4A-46ED-A574-9F7EF8C8E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EE4BC-6415-4FF7-9104-538542A5DA2F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3500635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C7124F-963E-4616-BA52-0E697C2B6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09426FF-F9CF-43D1-955B-B934A043E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9F747C-CBA4-4ED2-9699-7F1B44FB4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320528-E8D5-4E54-8FDD-C5DD93574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981E60-9514-46A5-AB92-BDF2D81CD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96B87-E03B-46BC-A96E-40E9C5746171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80653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70CBB-35AF-4EA6-B196-3FD1BEC72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87EFEAD-DBBF-4955-AC8E-B4E26FF72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C4C330F-D741-4E4B-8132-D769C0FC1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9224ED-7BCC-4FE1-89AC-3DE089958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675447-3257-4BF5-AD34-A7D167A25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96A8B-05B2-49B9-9E2A-9315373618BF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930717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B6C844-A70A-4548-90E5-620EA9FBF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22A218-0527-4D28-9F01-DC8DFC7350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CBDE950-9A4A-42D7-9B6C-E566C29F7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6B06CB7-333B-47B0-9F54-701C698EB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EBB1AC2-11BF-4ADB-9794-A791B0DA9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7833EE2-E5C0-4517-B041-E60009527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44CBB-F08C-46F2-850A-69AA7ABA8928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2316554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231720-3FB1-41C7-AB62-0C8D1EA2A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ABC701F-70EF-480D-A051-8BDD9AB1D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340CEF0-689F-4F97-878B-91DA75542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2ADC95D-4AD9-4529-B7EC-1AC1E27EDE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8E15C15-C967-45EB-BD1A-F680482085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29F53B8-6E5B-4B56-BC25-A0115B6AA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E7AE6B1-2FE6-4D8B-BFD0-3B4BA4B72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8063101-12F8-4B82-8475-70DF1CD56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665F1-9391-49FF-B6C1-5B40BB3CB61E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566628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EC20FF-8E8A-456C-AA7C-4F2F32D35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F6AE8E6-B37D-4983-B624-5D25CF9F4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D0EA43D-8B3D-4587-A359-CA73646D9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BECBDF9-EBB6-48F2-B5B8-468C5244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8FA8-AB07-471D-B7D8-C5A96DFDA093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79808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D43A0E2-09F3-44C8-B447-0729622D3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7BAF196-0A1E-4E87-8294-B14545AE6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4053B09-AF7B-4B02-8E18-86A7D15B2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4ADA0-C8B1-4A74-A75E-2E024723FC7C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638873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56072-10FC-47B8-921F-8F30A6F82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9284FE-B261-4D79-A290-68D8CE7D7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90A2B86-2BBB-4637-94C5-FFA47FBFC1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F073786-36BF-47C3-8516-31D1CC587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F7BDB4F-EB29-4500-B367-ECEE7E13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AD28C7F-D33D-47D4-B3BB-11D26C5D1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DCCFE-D8DB-45D9-B7D4-7D815E81F14D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264672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80F772-49C7-44CB-A37D-47D8D5EE0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71ED362-672E-4C05-8694-ADBA836303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8E18B8C-36E6-44E0-9457-B6F3BC74A9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B2FFAC5-7261-4F7E-B3A6-5D5D2D5CD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23561C-C1A2-4B3D-94DE-C517CD60B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50F8B44-ED6C-4F93-BDE8-75237A95F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CB731-421F-45CB-B8F8-0A03F91664FF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3301630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CCA0A5E-7D6E-4BC0-9328-272011A7F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14B8DB3-32B4-44FA-89D4-B723D8860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BR"/>
              <a:t>Clique para editar os estilos do texto mestre</a:t>
            </a:r>
          </a:p>
          <a:p>
            <a:pPr lvl="1"/>
            <a:r>
              <a:rPr lang="pt-PT" altLang="pt-BR"/>
              <a:t>Segundo nível</a:t>
            </a:r>
          </a:p>
          <a:p>
            <a:pPr lvl="2"/>
            <a:r>
              <a:rPr lang="pt-PT" altLang="pt-BR"/>
              <a:t>Terceiro nível</a:t>
            </a:r>
          </a:p>
          <a:p>
            <a:pPr lvl="3"/>
            <a:r>
              <a:rPr lang="pt-PT" altLang="pt-BR"/>
              <a:t>Quarto nível</a:t>
            </a:r>
          </a:p>
          <a:p>
            <a:pPr lvl="4"/>
            <a:r>
              <a:rPr lang="pt-PT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C6874CC-714D-479A-B5E3-BA5E42E748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PT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2A3376-204F-4343-B9D2-DC5D7111E6B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PT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BA1A6FA-4FAF-40A1-9CFC-27C8B9B9853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850D5E5-FE42-459E-A4D9-8A8A221BE6D2}" type="slidenum">
              <a:rPr lang="pt-PT" altLang="pt-BR"/>
              <a:pPr/>
              <a:t>‹nº›</a:t>
            </a:fld>
            <a:endParaRPr lang="pt-PT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C4F635ED-1026-4940-876E-5880BE48F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050"/>
            <a:ext cx="9144000" cy="687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Oval 3">
            <a:extLst>
              <a:ext uri="{FF2B5EF4-FFF2-40B4-BE49-F238E27FC236}">
                <a16:creationId xmlns:a16="http://schemas.microsoft.com/office/drawing/2014/main" id="{AF04C86B-CFD0-43E9-84EC-A330FC954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0"/>
            <a:ext cx="7315200" cy="3733800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  <a:cs typeface="Times New Roman" panose="02020603050405020304" pitchFamily="18" charset="0"/>
              </a:rPr>
              <a:t> Inferno e o </a:t>
            </a:r>
          </a:p>
          <a:p>
            <a:pPr algn="ctr" eaLnBrk="0" hangingPunct="0"/>
            <a:r>
              <a:rPr lang="pt-BR" altLang="pt-BR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  <a:cs typeface="Times New Roman" panose="02020603050405020304" pitchFamily="18" charset="0"/>
              </a:rPr>
              <a:t>Tormento Eterno</a:t>
            </a:r>
            <a:r>
              <a:rPr lang="pt-PT" altLang="pt-BR" sz="600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endParaRPr lang="en-US" altLang="pt-BR" sz="60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>
            <a:extLst>
              <a:ext uri="{FF2B5EF4-FFF2-40B4-BE49-F238E27FC236}">
                <a16:creationId xmlns:a16="http://schemas.microsoft.com/office/drawing/2014/main" id="{C702035C-21E6-4A68-B71E-A9091B6016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1" name="Rectangle 3">
            <a:extLst>
              <a:ext uri="{FF2B5EF4-FFF2-40B4-BE49-F238E27FC236}">
                <a16:creationId xmlns:a16="http://schemas.microsoft.com/office/drawing/2014/main" id="{297F7927-8934-4771-9C65-853090D069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763000" cy="6477000"/>
          </a:xfrm>
          <a:effectLst>
            <a:outerShdw dist="45791" dir="2021404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Ao examinarmos os vários textos da Escritura que contêm a palavra </a:t>
            </a:r>
            <a:r>
              <a:rPr lang="pt-BR" altLang="pt-BR" b="1" i="1" u="sng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aion</a:t>
            </a:r>
            <a:r>
              <a:rPr lang="pt-BR" altLang="pt-BR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, descobrimos em seguida como seria impossível fazer esse radical grego significar sempre um período que não tem fim: </a:t>
            </a:r>
            <a:endParaRPr lang="pt-PT" altLang="pt-BR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Rectangle 6">
            <a:extLst>
              <a:ext uri="{FF2B5EF4-FFF2-40B4-BE49-F238E27FC236}">
                <a16:creationId xmlns:a16="http://schemas.microsoft.com/office/drawing/2014/main" id="{DE36ACC3-B5F1-4801-B8AE-7338674DE5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2924175"/>
            <a:ext cx="7993063" cy="11430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"De Cristo lemos: 'Tu és Sacerdote eternamente [aion]- Hebreus 5:6. Nesta passagem, 'eternamente', ou aion, significa este tempo presente, visto que todos os teólogos concordam em que o serviço de Cristo na qualidade de sacerdote terá seu fim quando o pecado for apagado. (O trabalho de um sacerdote é lidar com o pecado. Ver Hebreus 2:17 e 5:1.)"</a:t>
            </a:r>
            <a:r>
              <a:rPr lang="pt-BR" altLang="pt-BR" sz="360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endParaRPr lang="pt-PT" altLang="pt-BR" sz="36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>
            <a:extLst>
              <a:ext uri="{FF2B5EF4-FFF2-40B4-BE49-F238E27FC236}">
                <a16:creationId xmlns:a16="http://schemas.microsoft.com/office/drawing/2014/main" id="{BA9CC362-204D-469E-AF17-FB16E99A8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Text Box 3">
            <a:extLst>
              <a:ext uri="{FF2B5EF4-FFF2-40B4-BE49-F238E27FC236}">
                <a16:creationId xmlns:a16="http://schemas.microsoft.com/office/drawing/2014/main" id="{1D230FFB-AEDB-4798-A287-B75055BEE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33400"/>
            <a:ext cx="8229600" cy="56721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pt-BR" sz="5400" b="1">
                <a:solidFill>
                  <a:schemeClr val="bg1"/>
                </a:solidFill>
                <a:latin typeface="Comic Sans MS" panose="030F0702030302020204" pitchFamily="66" charset="0"/>
              </a:rPr>
              <a:t>II PEDRO 2:6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altLang="pt-BR" sz="4800" b="1">
                <a:solidFill>
                  <a:schemeClr val="bg1"/>
                </a:solidFill>
                <a:latin typeface="Comic Sans MS" panose="030F0702030302020204" pitchFamily="66" charset="0"/>
              </a:rPr>
              <a:t>“E condenou à subversão as cidades de Sodoma e Gomorra, reduzindo-as à cinza, e pondo-as para exemplo aos que vivessem impiamente.”</a:t>
            </a:r>
            <a:endParaRPr lang="en-US" altLang="pt-BR" sz="54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>
            <a:extLst>
              <a:ext uri="{FF2B5EF4-FFF2-40B4-BE49-F238E27FC236}">
                <a16:creationId xmlns:a16="http://schemas.microsoft.com/office/drawing/2014/main" id="{0D668E31-6AC6-454C-815F-2CCFBD1D4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1" name="Rectangle 3">
            <a:extLst>
              <a:ext uri="{FF2B5EF4-FFF2-40B4-BE49-F238E27FC236}">
                <a16:creationId xmlns:a16="http://schemas.microsoft.com/office/drawing/2014/main" id="{FD3DF7A0-5D5B-4A3F-BF6C-55A4FDC031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8153400" cy="5257800"/>
          </a:xfrm>
          <a:effectLst>
            <a:outerShdw dist="45791" dir="2021404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Sodoma e Gomorra sofreram a pena do "fogo eterno" [aionios]. Esse fogo constituía uma advertência para os ímpios, e se apagou. Portanto, o fogo do último dia também se apagará.</a:t>
            </a:r>
            <a:b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pt-PT" altLang="pt-BR" sz="40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>
            <a:extLst>
              <a:ext uri="{FF2B5EF4-FFF2-40B4-BE49-F238E27FC236}">
                <a16:creationId xmlns:a16="http://schemas.microsoft.com/office/drawing/2014/main" id="{135DB7CE-8E70-4F43-9A48-AA4DD1C0F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8" name="Rectangle 4">
            <a:extLst>
              <a:ext uri="{FF2B5EF4-FFF2-40B4-BE49-F238E27FC236}">
                <a16:creationId xmlns:a16="http://schemas.microsoft.com/office/drawing/2014/main" id="{AA024128-673D-4DC4-9BAB-D970848209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381000"/>
            <a:ext cx="6858000" cy="61722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32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João declara em Apoc. 21 que viu "novo céu e uma nova Terra, pois o primeiro céu e a primeira Terra passaram, e o mar já não existe”. Se os ímpios foram destruídos sobre a Terra, no imenso "lago de fogo", e a seguir a Bíblia apenas fala do novo Céu e uma nova Terra, onde já não existirá morte, nem pranto, nem dor, para onde teriam ido os que estavam sob os efeitos do "fogo eterno"? </a:t>
            </a:r>
            <a:endParaRPr lang="pt-PT" altLang="pt-BR" sz="32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>
            <a:extLst>
              <a:ext uri="{FF2B5EF4-FFF2-40B4-BE49-F238E27FC236}">
                <a16:creationId xmlns:a16="http://schemas.microsoft.com/office/drawing/2014/main" id="{43E0C033-6B60-405B-BAD2-E2C29F6AB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1" name="Rectangle 3">
            <a:extLst>
              <a:ext uri="{FF2B5EF4-FFF2-40B4-BE49-F238E27FC236}">
                <a16:creationId xmlns:a16="http://schemas.microsoft.com/office/drawing/2014/main" id="{BA060A6A-2DE9-46E7-85E5-8F51EA03A9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55875" y="260350"/>
            <a:ext cx="6553200" cy="65532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 resposta é encontrada em Malaquias 4: 1: "Pois eis que vem o dia, e arde como fornalha; todos os soberbos e todos os que cometem perversidade serão como o restolho; o dia que vem os abrasará, diz o Senhor dos Exércitos, de sorte que não lhes deixará nem raiz nem ramo".</a:t>
            </a:r>
            <a:endParaRPr lang="pt-PT" altLang="pt-BR" sz="36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56AEDE6A-92BC-4B61-B2B3-36B8DC7E5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AB5735B2-CAD9-4005-A408-02F3B26E8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800600"/>
            <a:ext cx="82296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pt-BR" sz="32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OS ÍMPIOS:</a:t>
            </a:r>
          </a:p>
          <a:p>
            <a:pPr algn="ctr" eaLnBrk="0" hangingPunct="0">
              <a:buFontTx/>
              <a:buChar char="•"/>
            </a:pPr>
            <a:r>
              <a:rPr lang="en-US" altLang="pt-BR" sz="32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DEIXARÃO DE EXISTIR- SAL. 37:10</a:t>
            </a:r>
          </a:p>
          <a:p>
            <a:pPr algn="ctr" eaLnBrk="0" hangingPunct="0">
              <a:buFontTx/>
              <a:buChar char="•"/>
            </a:pPr>
            <a:r>
              <a:rPr lang="en-US" altLang="pt-BR" sz="32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PERECERÃO CONSUMIDOS- SAL. 37:20</a:t>
            </a:r>
          </a:p>
          <a:p>
            <a:pPr algn="ctr" eaLnBrk="0" hangingPunct="0">
              <a:buFontTx/>
              <a:buChar char="•"/>
            </a:pPr>
            <a:r>
              <a:rPr lang="en-US" altLang="pt-BR" sz="32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DESAPARECERÃO- SAL. 37:36</a:t>
            </a:r>
            <a:endParaRPr lang="en-US" altLang="pt-BR" sz="3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FDCA3DCF-3E30-42FC-B5D5-F5577B39F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3">
            <a:extLst>
              <a:ext uri="{FF2B5EF4-FFF2-40B4-BE49-F238E27FC236}">
                <a16:creationId xmlns:a16="http://schemas.microsoft.com/office/drawing/2014/main" id="{F44ADED2-E401-4F73-9E2F-83EE047F1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200400"/>
            <a:ext cx="8686800" cy="3505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pt-BR" sz="32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OS ÍMPIOS:</a:t>
            </a:r>
          </a:p>
          <a:p>
            <a:pPr algn="ctr" eaLnBrk="0" hangingPunct="0">
              <a:buFontTx/>
              <a:buChar char="•"/>
            </a:pPr>
            <a:r>
              <a:rPr lang="pt-BR" altLang="pt-BR" sz="32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anose="02020603050405020304" pitchFamily="18" charset="0"/>
              </a:rPr>
              <a:t> serão destruídos (Salmo 145:20) </a:t>
            </a:r>
          </a:p>
          <a:p>
            <a:pPr algn="ctr" eaLnBrk="0" hangingPunct="0">
              <a:buFontTx/>
              <a:buChar char="•"/>
            </a:pPr>
            <a:r>
              <a:rPr lang="pt-BR" altLang="pt-BR" sz="32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anose="02020603050405020304" pitchFamily="18" charset="0"/>
              </a:rPr>
              <a:t>morrerão (Ezequiel 18:4)</a:t>
            </a:r>
          </a:p>
          <a:p>
            <a:pPr algn="ctr" eaLnBrk="0" hangingPunct="0">
              <a:buFontTx/>
              <a:buChar char="•"/>
            </a:pPr>
            <a:r>
              <a:rPr lang="pt-BR" altLang="pt-BR" sz="32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anose="02020603050405020304" pitchFamily="18" charset="0"/>
              </a:rPr>
              <a:t> serão consumidos (Salmo 21:9) </a:t>
            </a:r>
          </a:p>
          <a:p>
            <a:pPr algn="ctr" eaLnBrk="0" hangingPunct="0">
              <a:buFontTx/>
              <a:buChar char="•"/>
            </a:pPr>
            <a:r>
              <a:rPr lang="pt-BR" altLang="pt-BR" sz="32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anose="02020603050405020304" pitchFamily="18" charset="0"/>
              </a:rPr>
              <a:t>serão eliminados (Provérbios 2:22) </a:t>
            </a:r>
          </a:p>
          <a:p>
            <a:pPr algn="ctr" eaLnBrk="0" hangingPunct="0">
              <a:buFontTx/>
              <a:buChar char="•"/>
            </a:pPr>
            <a:r>
              <a:rPr lang="pt-BR" altLang="pt-BR" sz="32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anose="02020603050405020304" pitchFamily="18" charset="0"/>
              </a:rPr>
              <a:t>a vida lhes será tirada (Provérbios 22:23) </a:t>
            </a:r>
          </a:p>
          <a:p>
            <a:pPr algn="ctr" eaLnBrk="0" hangingPunct="0">
              <a:buFontTx/>
              <a:buChar char="•"/>
            </a:pPr>
            <a:r>
              <a:rPr lang="pt-BR" altLang="pt-BR" sz="32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anose="02020603050405020304" pitchFamily="18" charset="0"/>
              </a:rPr>
              <a:t>tomar-se-ão em cinza (Malaquias 4:3)</a:t>
            </a:r>
            <a:endParaRPr lang="en-US" altLang="pt-BR" sz="3200" b="1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>
            <a:extLst>
              <a:ext uri="{FF2B5EF4-FFF2-40B4-BE49-F238E27FC236}">
                <a16:creationId xmlns:a16="http://schemas.microsoft.com/office/drawing/2014/main" id="{C229884B-EBF6-4F7D-815A-450C70B18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5" name="Rectangle 3">
            <a:extLst>
              <a:ext uri="{FF2B5EF4-FFF2-40B4-BE49-F238E27FC236}">
                <a16:creationId xmlns:a16="http://schemas.microsoft.com/office/drawing/2014/main" id="{07567FF1-8483-4B6D-973C-B8DEFE6055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924800" cy="5562600"/>
          </a:xfrm>
          <a:effectLst>
            <a:outerShdw dist="45791" dir="2021404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De acordo com o consenso do ensino bíblico, não existe presentemente um inferno ou lugar de suplício. O "inferno" ou "lago de fogo" será a Terra, no fim do século, em que os ímpios e Satanás serão completamente queimados.</a:t>
            </a:r>
            <a:r>
              <a:rPr lang="pt-PT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8FA039C4-9EF2-4D10-9F54-0590AC574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Text Box 3">
            <a:extLst>
              <a:ext uri="{FF2B5EF4-FFF2-40B4-BE49-F238E27FC236}">
                <a16:creationId xmlns:a16="http://schemas.microsoft.com/office/drawing/2014/main" id="{C15A1867-9597-4200-9D9C-E5C48A419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"/>
            <a:ext cx="8839200" cy="96535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pt-BR" sz="5400" b="1">
                <a:solidFill>
                  <a:schemeClr val="bg1"/>
                </a:solidFill>
                <a:latin typeface="Comic Sans MS" panose="030F0702030302020204" pitchFamily="66" charset="0"/>
              </a:rPr>
              <a:t>APOC. 20:9-10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altLang="pt-BR" sz="5400" b="1">
                <a:solidFill>
                  <a:schemeClr val="bg1"/>
                </a:solidFill>
                <a:latin typeface="Comic Sans MS" panose="030F0702030302020204" pitchFamily="66" charset="0"/>
              </a:rPr>
              <a:t>“</a:t>
            </a:r>
            <a:r>
              <a:rPr lang="en-US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E subiram sobre a largura da terra, e cercaram o arraial dos santos e a cidade amada; mas </a:t>
            </a:r>
            <a:r>
              <a:rPr lang="en-US" altLang="pt-BR" sz="3600" b="1" u="sng">
                <a:solidFill>
                  <a:schemeClr val="bg1"/>
                </a:solidFill>
                <a:latin typeface="Comic Sans MS" panose="030F0702030302020204" pitchFamily="66" charset="0"/>
              </a:rPr>
              <a:t>desceu fogo do céu e os devorou</a:t>
            </a:r>
            <a:r>
              <a:rPr lang="en-US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.   E o Diabo, que os enganava, foi lançado no lago de fogo e enxofre, onde está a besta e o falso profeta; e de dia e de noite serão atormentados </a:t>
            </a:r>
            <a:r>
              <a:rPr lang="en-US" altLang="pt-BR" sz="3600" b="1" u="sng">
                <a:solidFill>
                  <a:schemeClr val="bg1"/>
                </a:solidFill>
                <a:latin typeface="Comic Sans MS" panose="030F0702030302020204" pitchFamily="66" charset="0"/>
              </a:rPr>
              <a:t>para todo o sempre.”</a:t>
            </a:r>
          </a:p>
          <a:p>
            <a:pPr algn="ctr" eaLnBrk="0" hangingPunct="0">
              <a:spcBef>
                <a:spcPct val="50000"/>
              </a:spcBef>
            </a:pPr>
            <a:endParaRPr lang="en-US" altLang="pt-BR" sz="3600" b="1" u="sng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altLang="pt-BR" sz="3600" b="1" u="sng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altLang="pt-BR" sz="3200">
              <a:latin typeface="Comic Sans MS" panose="030F0702030302020204" pitchFamily="66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altLang="pt-BR" sz="3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>
            <a:extLst>
              <a:ext uri="{FF2B5EF4-FFF2-40B4-BE49-F238E27FC236}">
                <a16:creationId xmlns:a16="http://schemas.microsoft.com/office/drawing/2014/main" id="{F5FD1D1C-522F-4F5C-9991-AFA351510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5" name="Text Box 3">
            <a:extLst>
              <a:ext uri="{FF2B5EF4-FFF2-40B4-BE49-F238E27FC236}">
                <a16:creationId xmlns:a16="http://schemas.microsoft.com/office/drawing/2014/main" id="{A419AA80-8ABC-4CB0-80BA-C511ED10F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134938"/>
            <a:ext cx="5791200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pt-BR" sz="4000" b="1">
                <a:solidFill>
                  <a:srgbClr val="FFFFFF"/>
                </a:solidFill>
                <a:latin typeface="Comic Sans MS" panose="030F0702030302020204" pitchFamily="66" charset="0"/>
              </a:rPr>
              <a:t>INFERNO NA BÍBLIA</a:t>
            </a:r>
            <a:endParaRPr lang="en-US" altLang="pt-BR" sz="3200">
              <a:latin typeface="Comic Sans MS" panose="030F0702030302020204" pitchFamily="66" charset="0"/>
            </a:endParaRPr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id="{0D539720-E885-49D6-82CE-77508148F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1484313"/>
            <a:ext cx="8353425" cy="44862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pt-BR" sz="3600" b="1" u="sng">
                <a:solidFill>
                  <a:schemeClr val="bg1"/>
                </a:solidFill>
                <a:latin typeface="Comic Sans MS" panose="030F0702030302020204" pitchFamily="66" charset="0"/>
              </a:rPr>
              <a:t>SHEOL</a:t>
            </a:r>
            <a:r>
              <a:rPr lang="en-US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- aparece 62 vezes no VT. Sepultura ou lugar de silêncio dos mortos.</a:t>
            </a:r>
          </a:p>
          <a:p>
            <a:pPr eaLnBrk="0" hangingPunct="0">
              <a:spcBef>
                <a:spcPct val="50000"/>
              </a:spcBef>
            </a:pPr>
            <a:endParaRPr lang="en-US" altLang="pt-BR" sz="36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pt-BR" sz="3600" b="1" u="sng">
                <a:solidFill>
                  <a:schemeClr val="bg1"/>
                </a:solidFill>
                <a:latin typeface="Comic Sans MS" panose="030F0702030302020204" pitchFamily="66" charset="0"/>
              </a:rPr>
              <a:t>HADES</a:t>
            </a:r>
            <a:r>
              <a:rPr lang="en-US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- é usada 10 vezes no NT. Lugar de descanso dos mortos ou sepultura.</a:t>
            </a:r>
            <a:endParaRPr lang="en-US" altLang="pt-BR" sz="36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>
            <a:extLst>
              <a:ext uri="{FF2B5EF4-FFF2-40B4-BE49-F238E27FC236}">
                <a16:creationId xmlns:a16="http://schemas.microsoft.com/office/drawing/2014/main" id="{4B32AB8A-1CB2-4CE4-8617-3F600642D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99" name="Text Box 3">
            <a:extLst>
              <a:ext uri="{FF2B5EF4-FFF2-40B4-BE49-F238E27FC236}">
                <a16:creationId xmlns:a16="http://schemas.microsoft.com/office/drawing/2014/main" id="{0F99E615-3E34-47AF-9110-BA4CE0B50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134938"/>
            <a:ext cx="5791200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pt-BR" sz="4000" b="1">
                <a:solidFill>
                  <a:srgbClr val="FFFFFF"/>
                </a:solidFill>
                <a:latin typeface="Comic Sans MS" panose="030F0702030302020204" pitchFamily="66" charset="0"/>
              </a:rPr>
              <a:t>INFERNO NA BÍBLIA</a:t>
            </a:r>
            <a:endParaRPr lang="en-US" altLang="pt-BR" sz="3200">
              <a:latin typeface="Comic Sans MS" panose="030F0702030302020204" pitchFamily="66" charset="0"/>
            </a:endParaRPr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4BAB116F-08D9-436D-A372-8FB907254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681163"/>
            <a:ext cx="8382000" cy="36623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pt-BR" sz="36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pt-BR" sz="3600" b="1" u="sng">
                <a:solidFill>
                  <a:schemeClr val="bg1"/>
                </a:solidFill>
                <a:latin typeface="Comic Sans MS" panose="030F0702030302020204" pitchFamily="66" charset="0"/>
              </a:rPr>
              <a:t>TÁRTARO</a:t>
            </a:r>
            <a:r>
              <a:rPr lang="en-US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- ocorre apenas uma vez no NT, II Pedro 2:4. Refere-se mais a um ato do que a um lugar. Deus rebaixou os anjos reservando-os para um julgamento futuro.</a:t>
            </a:r>
            <a:endParaRPr lang="en-US" altLang="pt-BR" sz="36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>
            <a:extLst>
              <a:ext uri="{FF2B5EF4-FFF2-40B4-BE49-F238E27FC236}">
                <a16:creationId xmlns:a16="http://schemas.microsoft.com/office/drawing/2014/main" id="{0F094073-D027-4AD9-AFBB-1D496877C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3" name="Text Box 3">
            <a:extLst>
              <a:ext uri="{FF2B5EF4-FFF2-40B4-BE49-F238E27FC236}">
                <a16:creationId xmlns:a16="http://schemas.microsoft.com/office/drawing/2014/main" id="{DFEB3E06-BEC5-4893-80CB-A68602BB0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244475"/>
            <a:ext cx="8991600" cy="63087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pt-BR" sz="3200" b="1" u="sng">
                <a:solidFill>
                  <a:srgbClr val="FFFFFF"/>
                </a:solidFill>
                <a:latin typeface="Comic Sans MS" panose="030F0702030302020204" pitchFamily="66" charset="0"/>
              </a:rPr>
              <a:t>GEENA</a:t>
            </a:r>
            <a:r>
              <a:rPr lang="en-US" altLang="pt-BR" sz="3200" b="1">
                <a:solidFill>
                  <a:srgbClr val="FFFFFF"/>
                </a:solidFill>
                <a:latin typeface="Comic Sans MS" panose="030F0702030302020204" pitchFamily="66" charset="0"/>
              </a:rPr>
              <a:t>- vem do vocábulo hebraico Ge Hinom ou Gé ben Hinom, Vale de Hinom ou Vale do Filho de Hinom. Neste vale os ímpios queimavam os próprios filhos (II Crônicas 28:3).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pt-BR" sz="3200" b="1">
                <a:solidFill>
                  <a:srgbClr val="FFFFFF"/>
                </a:solidFill>
                <a:latin typeface="Comic Sans MS" panose="030F0702030302020204" pitchFamily="66" charset="0"/>
              </a:rPr>
              <a:t>Por estas circunstâncias, este vale se tornou símbolo de abominação e terror.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pt-BR" sz="3200" b="1">
                <a:solidFill>
                  <a:srgbClr val="FFFFFF"/>
                </a:solidFill>
                <a:latin typeface="Comic Sans MS" panose="030F0702030302020204" pitchFamily="66" charset="0"/>
              </a:rPr>
              <a:t>O vale de Hinom era um crematório das sujidades da cidade de Jerusalém.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pt-BR" sz="3200" b="1">
                <a:solidFill>
                  <a:srgbClr val="FFFFFF"/>
                </a:solidFill>
                <a:latin typeface="Comic Sans MS" panose="030F0702030302020204" pitchFamily="66" charset="0"/>
              </a:rPr>
              <a:t>A bíblia usa este vale como símbolo da destruição dos ímpios</a:t>
            </a:r>
            <a:r>
              <a:rPr lang="en-US" altLang="pt-BR" sz="4000" b="1">
                <a:solidFill>
                  <a:srgbClr val="FFFFFF"/>
                </a:solidFill>
                <a:latin typeface="Comic Sans MS" panose="030F0702030302020204" pitchFamily="66" charset="0"/>
              </a:rPr>
              <a:t>.</a:t>
            </a:r>
            <a:endParaRPr lang="en-US" altLang="pt-BR" sz="40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B08ADAB4-A97D-4236-A485-BBEA3865A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Text Box 3">
            <a:extLst>
              <a:ext uri="{FF2B5EF4-FFF2-40B4-BE49-F238E27FC236}">
                <a16:creationId xmlns:a16="http://schemas.microsoft.com/office/drawing/2014/main" id="{51461DE0-AA62-44C4-9BC4-668E94CE5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425" y="882650"/>
            <a:ext cx="7058025" cy="47069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pt-BR" sz="6000" b="1">
                <a:solidFill>
                  <a:schemeClr val="bg1"/>
                </a:solidFill>
                <a:latin typeface="Comic Sans MS" panose="030F0702030302020204" pitchFamily="66" charset="0"/>
              </a:rPr>
              <a:t>MAT. 25:46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altLang="pt-BR" sz="5400" b="1">
                <a:solidFill>
                  <a:schemeClr val="bg1"/>
                </a:solidFill>
                <a:latin typeface="Comic Sans MS" panose="030F0702030302020204" pitchFamily="66" charset="0"/>
              </a:rPr>
              <a:t>“E irão estes para o tormento eterno, mas os justos para a vida eterna.”</a:t>
            </a:r>
            <a:endParaRPr lang="en-US" altLang="pt-BR" sz="54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60A67CBF-C96B-4330-A8F0-8DC8F6C36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Text Box 3">
            <a:extLst>
              <a:ext uri="{FF2B5EF4-FFF2-40B4-BE49-F238E27FC236}">
                <a16:creationId xmlns:a16="http://schemas.microsoft.com/office/drawing/2014/main" id="{5C86FE11-0756-4D5F-9DF4-5F1DAA92E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3350"/>
            <a:ext cx="8001000" cy="66087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pt-BR" sz="5400" b="1">
                <a:solidFill>
                  <a:schemeClr val="bg1"/>
                </a:solidFill>
                <a:latin typeface="Comic Sans MS" panose="030F0702030302020204" pitchFamily="66" charset="0"/>
              </a:rPr>
              <a:t>JUDAS 7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“Assim como Sodoma e Gomorra, e as cidades circunvizinhas, que, havendo-se corrompido como aqueles, e ido após outra carne, foram postas por exemplo, sofrendo a pena do fogo eterno.</a:t>
            </a:r>
            <a:endParaRPr lang="en-US" altLang="pt-BR" sz="5400" b="1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>
            <a:extLst>
              <a:ext uri="{FF2B5EF4-FFF2-40B4-BE49-F238E27FC236}">
                <a16:creationId xmlns:a16="http://schemas.microsoft.com/office/drawing/2014/main" id="{0C90BA2A-44F9-452C-A832-D942850F5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5" name="Rectangle 3">
            <a:extLst>
              <a:ext uri="{FF2B5EF4-FFF2-40B4-BE49-F238E27FC236}">
                <a16:creationId xmlns:a16="http://schemas.microsoft.com/office/drawing/2014/main" id="{E92AADD3-A374-48AD-9275-B209F5834F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6477000"/>
          </a:xfrm>
          <a:effectLst>
            <a:outerShdw dist="45791" dir="2021404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"As palavras 'eterno‘, 'todo o sempre' e também 'pelos séculos dos séculos' não significam necessariamente que nunca terão fim. Quando encontradas no Novo Testamento, vêm do termo grego </a:t>
            </a:r>
            <a:r>
              <a:rPr lang="pt-BR" altLang="pt-BR" sz="4000" b="1" i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aion</a:t>
            </a: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, ou do adjetivo </a:t>
            </a:r>
            <a:r>
              <a:rPr lang="pt-BR" altLang="pt-BR" sz="4000" b="1" i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aionios</a:t>
            </a: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, que é derivado daquele substantivo. </a:t>
            </a:r>
            <a:endParaRPr lang="pt-PT" altLang="pt-BR" sz="40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alt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alt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apresentação\Radar.pot</Template>
  <TotalTime>47</TotalTime>
  <Words>760</Words>
  <Application>Microsoft Office PowerPoint</Application>
  <PresentationFormat>Apresentação na tela (4:3)</PresentationFormat>
  <Paragraphs>41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Comic Sans MS</vt:lpstr>
      <vt:lpstr>Estrutura padrão</vt:lpstr>
      <vt:lpstr>Apresentação do PowerPoint</vt:lpstr>
      <vt:lpstr>De acordo com o consenso do ensino bíblico, não existe presentemente um inferno ou lugar de suplício. O "inferno" ou "lago de fogo" será a Terra, no fim do século, em que os ímpios e Satanás serão completamente queimados.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"As palavras 'eterno‘, 'todo o sempre' e também 'pelos séculos dos séculos' não significam necessariamente que nunca terão fim. Quando encontradas no Novo Testamento, vêm do termo grego aion, ou do adjetivo aionios, que é derivado daquele substantivo. </vt:lpstr>
      <vt:lpstr>Ao examinarmos os vários textos da Escritura que contêm a palavra aion, descobrimos em seguida como seria impossível fazer esse radical grego significar sempre um período que não tem fim: </vt:lpstr>
      <vt:lpstr>"De Cristo lemos: 'Tu és Sacerdote eternamente [aion]- Hebreus 5:6. Nesta passagem, 'eternamente', ou aion, significa este tempo presente, visto que todos os teólogos concordam em que o serviço de Cristo na qualidade de sacerdote terá seu fim quando o pecado for apagado. (O trabalho de um sacerdote é lidar com o pecado. Ver Hebreus 2:17 e 5:1.)" </vt:lpstr>
      <vt:lpstr>Apresentação do PowerPoint</vt:lpstr>
      <vt:lpstr>Sodoma e Gomorra sofreram a pena do "fogo eterno" [aionios]. Esse fogo constituía uma advertência para os ímpios, e se apagou. Portanto, o fogo do último dia também se apagará. </vt:lpstr>
      <vt:lpstr>João declara em Apoc. 21 que viu "novo céu e uma nova Terra, pois o primeiro céu e a primeira Terra passaram, e o mar já não existe”. Se os ímpios foram destruídos sobre a Terra, no imenso "lago de fogo", e a seguir a Bíblia apenas fala do novo Céu e uma nova Terra, onde já não existirá morte, nem pranto, nem dor, para onde teriam ido os que estavam sob os efeitos do "fogo eterno"? </vt:lpstr>
      <vt:lpstr>A resposta é encontrada em Malaquias 4: 1: "Pois eis que vem o dia, e arde como fornalha; todos os soberbos e todos os que cometem perversidade serão como o restolho; o dia que vem os abrasará, diz o Senhor dos Exércitos, de sorte que não lhes deixará nem raiz nem ramo".</vt:lpstr>
      <vt:lpstr>Apresentação do PowerPoint</vt:lpstr>
      <vt:lpstr>Apresentação do PowerPoint</vt:lpstr>
    </vt:vector>
  </TitlesOfParts>
  <Company>Associação Paulistana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>PROFECIAS PARA O TEMPO DO FIM</dc:subject>
  <dc:creator>4TONS - Pr. Marcelo Augusto de Carvalho; Roberto Motta</dc:creator>
  <cp:keywords>www.4tons.com.br</cp:keywords>
  <dc:description>COMÉRCIO PROIBIDO. USO PESSOAL</dc:description>
  <cp:lastModifiedBy>UCB - Marcelo Augusto de Carvalho</cp:lastModifiedBy>
  <cp:revision>3</cp:revision>
  <dcterms:created xsi:type="dcterms:W3CDTF">2003-03-19T15:39:05Z</dcterms:created>
  <dcterms:modified xsi:type="dcterms:W3CDTF">2021-01-08T07:35:40Z</dcterms:modified>
  <cp:category>EVANGELISMO</cp:category>
</cp:coreProperties>
</file>