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78" r:id="rId2"/>
    <p:sldId id="258" r:id="rId3"/>
    <p:sldId id="275" r:id="rId4"/>
    <p:sldId id="257" r:id="rId5"/>
    <p:sldId id="276" r:id="rId6"/>
    <p:sldId id="256" r:id="rId7"/>
    <p:sldId id="259" r:id="rId8"/>
    <p:sldId id="261" r:id="rId9"/>
    <p:sldId id="260" r:id="rId10"/>
    <p:sldId id="283" r:id="rId11"/>
    <p:sldId id="282" r:id="rId12"/>
    <p:sldId id="262" r:id="rId13"/>
    <p:sldId id="291" r:id="rId14"/>
    <p:sldId id="292" r:id="rId15"/>
    <p:sldId id="293" r:id="rId16"/>
    <p:sldId id="294" r:id="rId17"/>
    <p:sldId id="265" r:id="rId18"/>
    <p:sldId id="284" r:id="rId19"/>
    <p:sldId id="273" r:id="rId20"/>
    <p:sldId id="263" r:id="rId21"/>
    <p:sldId id="281" r:id="rId22"/>
    <p:sldId id="272" r:id="rId23"/>
    <p:sldId id="264" r:id="rId24"/>
    <p:sldId id="289" r:id="rId25"/>
    <p:sldId id="266" r:id="rId26"/>
    <p:sldId id="267" r:id="rId27"/>
    <p:sldId id="268" r:id="rId28"/>
    <p:sldId id="279" r:id="rId29"/>
    <p:sldId id="280" r:id="rId30"/>
    <p:sldId id="269" r:id="rId31"/>
    <p:sldId id="270" r:id="rId32"/>
    <p:sldId id="295" r:id="rId33"/>
    <p:sldId id="296" r:id="rId34"/>
    <p:sldId id="297" r:id="rId35"/>
    <p:sldId id="298" r:id="rId36"/>
    <p:sldId id="299" r:id="rId37"/>
    <p:sldId id="303" r:id="rId38"/>
    <p:sldId id="300" r:id="rId39"/>
    <p:sldId id="304" r:id="rId40"/>
    <p:sldId id="301" r:id="rId41"/>
    <p:sldId id="302" r:id="rId42"/>
    <p:sldId id="285" r:id="rId43"/>
    <p:sldId id="290" r:id="rId44"/>
    <p:sldId id="286" r:id="rId45"/>
    <p:sldId id="287" r:id="rId46"/>
    <p:sldId id="288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99"/>
    <a:srgbClr val="3366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342" autoAdjust="0"/>
  </p:normalViewPr>
  <p:slideViewPr>
    <p:cSldViewPr>
      <p:cViewPr varScale="1">
        <p:scale>
          <a:sx n="57" d="100"/>
          <a:sy n="57" d="100"/>
        </p:scale>
        <p:origin x="83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6295438-47BE-440D-9F97-121B75477085}"/>
              </a:ext>
            </a:extLst>
          </p:cNvPr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pt-BR" noProof="0"/>
              <a:t>Click to edit Master title style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6F600E6-AB5A-4330-878E-49694132BBC3}"/>
              </a:ext>
            </a:extLst>
          </p:cNvPr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pt-BR" noProof="0"/>
              <a:t>Click to edit Master subtitle style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600038D2-A983-41C4-9347-7B095F7F9674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8EC8FB8B-4176-4866-99AF-42400B11F0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4AF034BA-4D1E-4EB2-BC47-545DA8545B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8B05013-8B6E-4854-BB1F-3D75A1939C72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A34369-9AB1-419B-BEC8-A9B792989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491E79E-999B-4A69-8392-E188B32AD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516749-DE1F-4F28-BEA3-8A11DDFF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A2D3BD-89B2-4526-BF98-FFA1C84E7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6AE81D-BF33-4268-971C-36CB1474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3C6F3-CD96-4DE9-A804-D29C352C3E1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9062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441E75-535B-4E52-BD41-C19DC1954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E0FC089-9606-4FEC-AF38-58B748A6C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0BCFE1-3947-4848-984D-26FE2D6EC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848D40-70BC-4C58-A425-DD9C24A6F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526184-10D6-4580-95B1-2A33694C7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37DA2-213F-4B3F-B53E-13B55A453D9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7628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1A2F7-C4FE-49FA-A073-21B46FA8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5BCCFF-8C25-4D15-B3D0-143AB18E9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3BAA23-48A4-433A-BD1B-EC038FCDA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B8F55D-49A9-4CFA-907F-1C3C840E4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3A70D0-13A8-4A60-9694-9E38D73C0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C04A3-FA7A-4673-B644-1005B54BE21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3843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687C3-0C05-4E1D-9C47-D0D74D8F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F964411-E096-4EE7-B2A7-485ADAF2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C8443-7E6B-4C86-9D42-23A7CFD70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C5F1F8-BBDF-47F2-8DA0-3BC47FCF1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D88412-0B12-495B-99EE-6B0BFD0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746D7-9E3B-4C7C-A58B-397F966625B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199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AD9130-0B0D-4017-AD43-A742D000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9F6972-32C5-47E0-AF64-28EA060FC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8355DDB-249F-4B93-B43A-FF1186022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813BC37-7B66-43EE-ABDE-3FBF74D3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CD7796-D310-4271-A6FD-501C4C4AC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B200652-9D6D-4AC2-8E5D-081A5F6B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2AE90-08DC-42FB-AADE-36452EF0C43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5787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9EA7B-481D-41A5-BBF7-C7DD61F17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8B274C-DE7A-4D8F-AE66-0D8760794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F393B3-FA2A-4C16-A8BB-6501C76BB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1BF7304-7F3F-4370-971D-D6423AFF5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0D12D76-E6CC-4DCD-9B37-C5CCA2404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3FCDABF-1985-42D1-964C-945B45FEF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9E4DC9C-6263-49B7-A682-6B1F46D14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2B9B546-EBF5-4D4A-B0AF-D615ACBF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862A8-84FC-4A67-A26A-8E1E078A05A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3040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00017-5B2E-4C64-A15C-22F26F225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3BF0DF2-ACD7-4717-A8AE-052D88B25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64BED03-7D42-482B-93B5-40A0EB716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104F075-1D17-43B5-98D4-5DD0D1206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D973E-AB5C-430A-AEC5-96D041FAAE0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2988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14CC615-CE65-4719-93E9-9BC5D64B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3019CAE-963F-4BAE-8027-8360DD41A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15262A4-129A-40BF-AD28-157734DA7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D9944-4CBB-49A8-A789-2D0C4BD7B84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5989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D62BD7-9800-42FB-82FD-9F38270CE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6E1B5D-A6CB-483E-92BD-133082DBE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136E7E9-0E63-49D0-A7DE-F386ACCAD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722AB6A-E71A-483B-A057-F509E496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F76432-9373-4ED8-B163-62153CF2C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D8BE14-D532-46BA-BD26-ABC785C8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51203-AB70-4B69-A792-807517CBDE8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750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AFADC-2907-4F96-8B8B-CBDBD7537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FDFCD59-55DE-4BBC-B987-C7807BF32C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CE7901D-6035-48AF-80E0-D4CA6807F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782A7A-ABBA-47F1-830E-46D7B988D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AC1D77-D41B-412C-A183-A46476EC7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A9C8350-C9B8-47D2-9BC2-3E0E4358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BC84E-76AB-4B6A-8E0A-670B2C3DB1E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1706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C4A3B52-00EA-4B2A-AB32-0A692E77636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677EA86-DD93-4777-9C57-ED360541396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1792EEAE-074A-40C6-BAB2-7C0B35C5D9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89EB1A78-C848-4202-ABA2-1FAA9B737D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28ED11F5-C32F-45D4-BB80-54EB61FCFF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7D247C7-B975-46B8-B9CF-3EF94A84478C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>
            <a:extLst>
              <a:ext uri="{FF2B5EF4-FFF2-40B4-BE49-F238E27FC236}">
                <a16:creationId xmlns:a16="http://schemas.microsoft.com/office/drawing/2014/main" id="{960A6908-5F45-41E6-901B-81B7C40BBCE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50825" y="2608263"/>
            <a:ext cx="8510588" cy="1325562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O REMANESCENTE E OS  DISSIDENTES</a:t>
            </a:r>
            <a:br>
              <a:rPr lang="es-ES_tradnl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s-ES_tradnl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Amin A. Rodor </a:t>
            </a:r>
            <a:endParaRPr lang="en-US" altLang="pt-BR" sz="40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>
            <a:extLst>
              <a:ext uri="{FF2B5EF4-FFF2-40B4-BE49-F238E27FC236}">
                <a16:creationId xmlns:a16="http://schemas.microsoft.com/office/drawing/2014/main" id="{A87E0F12-A596-4B04-8C51-589DE13D0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1" name="Rectangle 3">
            <a:extLst>
              <a:ext uri="{FF2B5EF4-FFF2-40B4-BE49-F238E27FC236}">
                <a16:creationId xmlns:a16="http://schemas.microsoft.com/office/drawing/2014/main" id="{6E6F536D-B01E-4EF2-8E35-ED996C84F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124200"/>
            <a:ext cx="6553200" cy="1143000"/>
          </a:xfrm>
          <a:noFill/>
          <a:ln/>
          <a:effectLst>
            <a:outerShdw dist="56796" dir="1593903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tx1"/>
                </a:solidFill>
                <a:latin typeface="Comic Sans MS" panose="030F0702030302020204" pitchFamily="66" charset="0"/>
              </a:rPr>
              <a:t>Conspiração Assassina</a:t>
            </a:r>
            <a:br>
              <a:rPr lang="pt-BR" altLang="pt-BR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pt-BR" altLang="pt-BR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pt-BR" altLang="pt-BR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pt-BR" altLang="pt-BR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pt-BR" altLang="pt-BR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pt-BR" altLang="pt-BR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pt-BR" altLang="pt-BR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pt-BR" altLang="pt-BR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b="1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t-BR" altLang="pt-BR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Apocalipse 12</a:t>
            </a:r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pt-PT" altLang="pt-BR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220C42C3-B0B4-4635-9086-A3C553C002D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3832225"/>
            <a:ext cx="8510588" cy="1325563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rgbClr val="FFFF99"/>
                </a:solidFill>
                <a:latin typeface="Comic Sans MS" panose="030F0702030302020204" pitchFamily="66" charset="0"/>
              </a:rPr>
              <a:t>Apocalipse 12 desperta-nos para a realidade de um inimigo – “o dragão vermelho... a antiga serpente, que se chama diabo e satanás, que engana a todo o mundo...” (Apoc. 12:3, 9), enfurecido e em guerra contra o remanescente (v. 17)...</a:t>
            </a:r>
            <a:endParaRPr lang="en-US" altLang="pt-BR" sz="3200" b="1">
              <a:solidFill>
                <a:srgbClr val="FFFF9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>
            <a:extLst>
              <a:ext uri="{FF2B5EF4-FFF2-40B4-BE49-F238E27FC236}">
                <a16:creationId xmlns:a16="http://schemas.microsoft.com/office/drawing/2014/main" id="{7C9B6AC1-513D-4B6E-A632-AD2137823AB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3903663"/>
            <a:ext cx="8510588" cy="1325562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rgbClr val="FFFF99"/>
                </a:solidFill>
                <a:latin typeface="Comic Sans MS" panose="030F0702030302020204" pitchFamily="66" charset="0"/>
              </a:rPr>
              <a:t>...a fúria do dragão, deve-se notar, tem também dimensão escatológica; ela é intensificada pelo conhecimento de que “resta-lhe pouco tempo” (v. 12). O tempo do fim, portanto, acrescenta nuances específicas à natureza do conflito, na qual a igreja encontra-se envolvida.</a:t>
            </a:r>
            <a:endParaRPr lang="en-US" altLang="pt-BR" sz="3200" b="1">
              <a:solidFill>
                <a:srgbClr val="FFFF9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>
            <a:extLst>
              <a:ext uri="{FF2B5EF4-FFF2-40B4-BE49-F238E27FC236}">
                <a16:creationId xmlns:a16="http://schemas.microsoft.com/office/drawing/2014/main" id="{F7A51192-B07B-46FD-A849-6BA6E7A25EC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971550" y="2103438"/>
            <a:ext cx="7223125" cy="1325562"/>
          </a:xfrm>
        </p:spPr>
        <p:txBody>
          <a:bodyPr/>
          <a:lstStyle/>
          <a:p>
            <a:r>
              <a:rPr lang="pt-BR" altLang="pt-BR" b="1">
                <a:solidFill>
                  <a:schemeClr val="tx1"/>
                </a:solidFill>
                <a:latin typeface="Comic Sans MS" panose="030F0702030302020204" pitchFamily="66" charset="0"/>
              </a:rPr>
              <a:t>Movimentos Separatistas - O Plano B de Satanás.</a:t>
            </a:r>
            <a:endParaRPr lang="en-US" altLang="pt-BR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5646289F-69D5-4EE6-A54F-F8B4A02B8A0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9388" y="2751138"/>
            <a:ext cx="8820150" cy="1325562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tx1"/>
                </a:solidFill>
                <a:latin typeface="Comic Sans MS" panose="030F0702030302020204" pitchFamily="66" charset="0"/>
              </a:rPr>
              <a:t>Características Básicas:</a:t>
            </a:r>
            <a:br>
              <a:rPr lang="pt-BR" altLang="pt-BR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pt-BR" altLang="pt-BR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3600" b="1">
                <a:solidFill>
                  <a:schemeClr val="tx1"/>
                </a:solidFill>
                <a:latin typeface="Comic Sans MS" panose="030F0702030302020204" pitchFamily="66" charset="0"/>
              </a:rPr>
              <a:t>1- Alegam possuir nova luz.</a:t>
            </a:r>
            <a:br>
              <a:rPr lang="pt-BR" altLang="pt-BR" sz="36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3600" b="1">
                <a:solidFill>
                  <a:schemeClr val="tx1"/>
                </a:solidFill>
                <a:latin typeface="Comic Sans MS" panose="030F0702030302020204" pitchFamily="66" charset="0"/>
              </a:rPr>
              <a:t>2- Monomaníacos.</a:t>
            </a:r>
            <a:br>
              <a:rPr lang="pt-BR" altLang="pt-BR" sz="36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3600" b="1">
                <a:solidFill>
                  <a:schemeClr val="tx1"/>
                </a:solidFill>
                <a:latin typeface="Comic Sans MS" panose="030F0702030302020204" pitchFamily="66" charset="0"/>
              </a:rPr>
              <a:t>3- Mentalidade anti-líder.</a:t>
            </a:r>
            <a:br>
              <a:rPr lang="pt-BR" altLang="pt-BR" sz="36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3600" b="1">
                <a:solidFill>
                  <a:schemeClr val="tx1"/>
                </a:solidFill>
                <a:latin typeface="Comic Sans MS" panose="030F0702030302020204" pitchFamily="66" charset="0"/>
              </a:rPr>
              <a:t>4- Dividem as igrejas com suas teorias especulativas.</a:t>
            </a:r>
            <a:br>
              <a:rPr lang="pt-BR" altLang="pt-BR" sz="36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3600" b="1">
                <a:solidFill>
                  <a:schemeClr val="tx1"/>
                </a:solidFill>
                <a:latin typeface="Comic Sans MS" panose="030F0702030302020204" pitchFamily="66" charset="0"/>
              </a:rPr>
              <a:t>5- Individualismo.</a:t>
            </a:r>
            <a:br>
              <a:rPr lang="pt-BR" altLang="pt-BR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n-US" altLang="pt-BR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>
            <a:extLst>
              <a:ext uri="{FF2B5EF4-FFF2-40B4-BE49-F238E27FC236}">
                <a16:creationId xmlns:a16="http://schemas.microsoft.com/office/drawing/2014/main" id="{387D6F51-427C-4C40-894E-EDFE0E708BD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535238"/>
            <a:ext cx="8510588" cy="1325562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Metodologia:</a:t>
            </a: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Panfletismo.</a:t>
            </a: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Propaganda negra.</a:t>
            </a: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Terrorismo verbal.</a:t>
            </a: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Internet.</a:t>
            </a:r>
            <a:endParaRPr lang="en-US" altLang="pt-BR" sz="40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>
            <a:extLst>
              <a:ext uri="{FF2B5EF4-FFF2-40B4-BE49-F238E27FC236}">
                <a16:creationId xmlns:a16="http://schemas.microsoft.com/office/drawing/2014/main" id="{BF631DC4-ACC3-46D0-9F19-2552E1C3344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42875" y="2679700"/>
            <a:ext cx="8893175" cy="1325563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tx1"/>
                </a:solidFill>
                <a:latin typeface="Comic Sans MS" panose="030F0702030302020204" pitchFamily="66" charset="0"/>
              </a:rPr>
              <a:t>Alvo:</a:t>
            </a: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Envenenar irmãos fracos na própria igreja, com a divulgação do “evangelho” ao reverso, contituído de “más novas”, das faltas e escândalos – imaginários, exagerados ou reais- de pastores, líderes e instituições.</a:t>
            </a:r>
            <a:endParaRPr lang="en-US" altLang="pt-BR" sz="40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>
            <a:extLst>
              <a:ext uri="{FF2B5EF4-FFF2-40B4-BE49-F238E27FC236}">
                <a16:creationId xmlns:a16="http://schemas.microsoft.com/office/drawing/2014/main" id="{CA9685A2-2D6E-4637-82F9-BBFC8F1109D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895600"/>
            <a:ext cx="8510588" cy="1325563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Provavelmente a maioria, senão a totalidade dos Adventistas do Sétimo Dia, concordaria que a Igreja Remanescente – ao mesmo tempo e ironicamente também identificada como Laodicéia, a Igreja Morna – convive hoje com uma urgente necessidade de reavivamento e reforma. </a:t>
            </a:r>
            <a:endParaRPr lang="en-US" altLang="pt-BR" sz="40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>
            <a:extLst>
              <a:ext uri="{FF2B5EF4-FFF2-40B4-BE49-F238E27FC236}">
                <a16:creationId xmlns:a16="http://schemas.microsoft.com/office/drawing/2014/main" id="{B509F533-404F-4A1A-8028-FEDCDD12EFD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403350" y="2535238"/>
            <a:ext cx="7119938" cy="1325562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“Um reavivamento da verdadeira piedade entre nós é a maior e mais urgente de todas as nossas necessidades. E buscá-la deveria ser o nosso </a:t>
            </a:r>
            <a:r>
              <a:rPr lang="pt-BR" altLang="pt-BR" sz="4000" b="1" i="1">
                <a:solidFill>
                  <a:schemeClr val="tx1"/>
                </a:solidFill>
                <a:latin typeface="Comic Sans MS" panose="030F0702030302020204" pitchFamily="66" charset="0"/>
              </a:rPr>
              <a:t>primeiro esforço.</a:t>
            </a: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” </a:t>
            </a: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Select Messages, Vol. I, pág. 121.</a:t>
            </a:r>
            <a:endParaRPr lang="en-US" altLang="pt-BR" sz="40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>
            <a:extLst>
              <a:ext uri="{FF2B5EF4-FFF2-40B4-BE49-F238E27FC236}">
                <a16:creationId xmlns:a16="http://schemas.microsoft.com/office/drawing/2014/main" id="{6BE0D75F-9A8B-4779-9D72-43A65CC2D19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4213" y="2824163"/>
            <a:ext cx="7553325" cy="1325562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  <a:t>“Embora existam males na Igreja, </a:t>
            </a:r>
            <a:r>
              <a:rPr lang="pt-BR" altLang="pt-BR" sz="3200" b="1" i="1">
                <a:solidFill>
                  <a:schemeClr val="tx1"/>
                </a:solidFill>
                <a:latin typeface="Comic Sans MS" panose="030F0702030302020204" pitchFamily="66" charset="0"/>
              </a:rPr>
              <a:t>e eles estarão conosco até o fim dos tempos</a:t>
            </a:r>
            <a:r>
              <a:rPr lang="pt-BR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  <a:t>, a igreja nestes últimos dias deve ser a luz do mundo, poluído e desmoralizado pelo pecado. A Igreja, fraca e defeituosa, em necessidade de reprovação, advertência e conselho, é o único objeto sobre a terra, ao qual Cristo concede Sua suprema atenção”. </a:t>
            </a:r>
            <a:br>
              <a:rPr lang="pt-BR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  <a:t>Testemonies for the Church, Vol. 9, pág. 249 </a:t>
            </a:r>
            <a:endParaRPr lang="en-US" altLang="pt-BR" sz="32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1A9184E-C04D-4AE9-A5A6-2F7297C6A6D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751138"/>
            <a:ext cx="8510588" cy="1325562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algn="l"/>
            <a:r>
              <a:rPr lang="pt-BR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  <a:t>No Velho Testamento, o remanescente é consistentemente identificado como uma minoria que sobrevive a apostasias e calamidades permanecendo leal a Deus e aceitando as responsabilidades do concerto:</a:t>
            </a:r>
            <a:br>
              <a:rPr lang="pt-BR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pt-BR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  <a:t>II Cron. 30:6</a:t>
            </a:r>
            <a:br>
              <a:rPr lang="pt-BR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  <a:t>Isa. 10:20-22</a:t>
            </a:r>
            <a:br>
              <a:rPr lang="pt-BR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  <a:t>Eze. 6:8,9; 9:4; 14:22</a:t>
            </a:r>
            <a:br>
              <a:rPr lang="pt-BR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  <a:t>Jer. 42:2</a:t>
            </a:r>
            <a:br>
              <a:rPr lang="pt-BR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  <a:t>II Reis 19:30-31</a:t>
            </a:r>
            <a:br>
              <a:rPr lang="pt-BR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  <a:t>Isa. 66:18-19 </a:t>
            </a:r>
            <a:endParaRPr lang="en-US" altLang="pt-BR" sz="32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>
            <a:extLst>
              <a:ext uri="{FF2B5EF4-FFF2-40B4-BE49-F238E27FC236}">
                <a16:creationId xmlns:a16="http://schemas.microsoft.com/office/drawing/2014/main" id="{4FF1DC12-07FE-46DB-9BD8-2CE4BA50215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751138"/>
            <a:ext cx="8510588" cy="1325562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200" b="1" i="1" u="sng">
                <a:solidFill>
                  <a:schemeClr val="tx1"/>
                </a:solidFill>
                <a:latin typeface="Comic Sans MS" panose="030F0702030302020204" pitchFamily="66" charset="0"/>
              </a:rPr>
              <a:t>Congregacionalismo</a:t>
            </a:r>
            <a:r>
              <a:rPr lang="pt-BR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  <a:t> – sistema de governo eclesiástico marcado por confusão intrínseca e sérias fraquezas administrativas e missiológicas, a sorte que se abateu virtualmente sobre todos os outros grupos protestantes em geral e todas as demais ramificações do milerismo em particular – agora, surge entre nós a última fortaleza da resistência... </a:t>
            </a:r>
            <a:endParaRPr lang="en-US" altLang="pt-BR" sz="32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BD86C7E0-9CEB-4E23-9422-FD92E926635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751138"/>
            <a:ext cx="8510588" cy="1325562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  <a:t>A Igreja Adventista que até aqui, de forma extraordinária tem existido como uma comunhão de fé universal e confissão doutrinária, unida em missão, estilo de vida, solidariedade, estrutura e esperança, depara-se com o desafio do divisionismo, com ênfase na independência absoluta da expressão local da Igreja.</a:t>
            </a:r>
            <a:endParaRPr lang="en-US" altLang="pt-BR" sz="32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>
            <a:extLst>
              <a:ext uri="{FF2B5EF4-FFF2-40B4-BE49-F238E27FC236}">
                <a16:creationId xmlns:a16="http://schemas.microsoft.com/office/drawing/2014/main" id="{328F4A9B-336A-4EF5-8300-0BFD08B080C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755650" y="2679700"/>
            <a:ext cx="7985125" cy="1325563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  <a:t>Consultada quanto ao uso incorreto de dízimos e ofertas, por líderes da Igreja, Ellen White sugeriu três princípios básicos para se tratar com esta e outras distorções:  “Façais a vossa queixa </a:t>
            </a:r>
            <a:r>
              <a:rPr lang="pt-BR" altLang="pt-BR" sz="3200" b="1" i="1" u="sng">
                <a:solidFill>
                  <a:schemeClr val="tx1"/>
                </a:solidFill>
                <a:latin typeface="Comic Sans MS" panose="030F0702030302020204" pitchFamily="66" charset="0"/>
              </a:rPr>
              <a:t>de maneira clara e aberta</a:t>
            </a:r>
            <a:r>
              <a:rPr lang="pt-BR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  <a:t>, no </a:t>
            </a:r>
            <a:r>
              <a:rPr lang="pt-BR" altLang="pt-BR" sz="3200" b="1" i="1" u="sng">
                <a:solidFill>
                  <a:schemeClr val="tx1"/>
                </a:solidFill>
                <a:latin typeface="Comic Sans MS" panose="030F0702030302020204" pitchFamily="66" charset="0"/>
              </a:rPr>
              <a:t>espírito correto</a:t>
            </a:r>
            <a:r>
              <a:rPr lang="pt-BR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  <a:t>, e </a:t>
            </a:r>
            <a:r>
              <a:rPr lang="pt-BR" altLang="pt-BR" sz="3200" b="1" i="1" u="sng">
                <a:solidFill>
                  <a:schemeClr val="tx1"/>
                </a:solidFill>
                <a:latin typeface="Comic Sans MS" panose="030F0702030302020204" pitchFamily="66" charset="0"/>
              </a:rPr>
              <a:t>às pessoas certas</a:t>
            </a:r>
            <a:r>
              <a:rPr lang="pt-BR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  <a:t>”, e então ela acrescenta,  “... </a:t>
            </a:r>
            <a:r>
              <a:rPr lang="pt-BR" altLang="pt-BR" sz="3200" b="1" i="1">
                <a:solidFill>
                  <a:schemeClr val="tx1"/>
                </a:solidFill>
                <a:latin typeface="Comic Sans MS" panose="030F0702030302020204" pitchFamily="66" charset="0"/>
              </a:rPr>
              <a:t>mas não vos afasteis da obra de Deus, provando-vos infiéis, por que outros não estão agindo corretamente”</a:t>
            </a:r>
            <a:r>
              <a:rPr lang="pt-BR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  <a:t>. Testemonies for the Church, Vol. 9, pág. 249 </a:t>
            </a:r>
            <a:endParaRPr lang="en-US" altLang="pt-BR" sz="32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>
            <a:extLst>
              <a:ext uri="{FF2B5EF4-FFF2-40B4-BE49-F238E27FC236}">
                <a16:creationId xmlns:a16="http://schemas.microsoft.com/office/drawing/2014/main" id="{B9FACD2F-30FE-4B92-871C-76D3D5C183C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50825" y="2924175"/>
            <a:ext cx="8510588" cy="1325563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tx1"/>
                </a:solidFill>
                <a:latin typeface="Comic Sans MS" panose="030F0702030302020204" pitchFamily="66" charset="0"/>
              </a:rPr>
              <a:t>REFORMA SIM.</a:t>
            </a:r>
            <a:br>
              <a:rPr lang="pt-BR" altLang="pt-BR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pt-BR" altLang="pt-BR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b="1">
                <a:solidFill>
                  <a:schemeClr val="tx1"/>
                </a:solidFill>
                <a:latin typeface="Comic Sans MS" panose="030F0702030302020204" pitchFamily="66" charset="0"/>
              </a:rPr>
              <a:t> INDEPENDÊNCIA NÃO!</a:t>
            </a:r>
            <a:br>
              <a:rPr lang="pt-BR" altLang="pt-BR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n-US" altLang="pt-BR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>
            <a:extLst>
              <a:ext uri="{FF2B5EF4-FFF2-40B4-BE49-F238E27FC236}">
                <a16:creationId xmlns:a16="http://schemas.microsoft.com/office/drawing/2014/main" id="{D3824D8E-4FDB-488C-8B1B-E69761E264C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679700"/>
            <a:ext cx="8510588" cy="1325563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tx1"/>
                </a:solidFill>
                <a:latin typeface="Comic Sans MS" panose="030F0702030302020204" pitchFamily="66" charset="0"/>
              </a:rPr>
              <a:t>“Deus tem uma igreja,um povo escolhido; e pudessem todos ver como eu tenho visto, quão intimamente Cristo Se identifica com Seu povo, não se ouviria uma mensagem como essa que denuncia a igreja como Babilônia.”</a:t>
            </a:r>
            <a:br>
              <a:rPr lang="pt-BR" altLang="pt-BR" sz="36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3600" b="1">
                <a:solidFill>
                  <a:schemeClr val="tx1"/>
                </a:solidFill>
                <a:latin typeface="Comic Sans MS" panose="030F0702030302020204" pitchFamily="66" charset="0"/>
              </a:rPr>
              <a:t>A Igreja Remanescente, págs. 16 e 17.</a:t>
            </a:r>
            <a:endParaRPr lang="en-US" altLang="pt-BR" sz="36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>
            <a:extLst>
              <a:ext uri="{FF2B5EF4-FFF2-40B4-BE49-F238E27FC236}">
                <a16:creationId xmlns:a16="http://schemas.microsoft.com/office/drawing/2014/main" id="{D6412357-DC69-4E8B-85D8-697AADF8311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52400" y="2751138"/>
            <a:ext cx="8812213" cy="1325562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2800" b="1">
                <a:solidFill>
                  <a:schemeClr val="tx1"/>
                </a:solidFill>
                <a:latin typeface="Comic Sans MS" panose="030F0702030302020204" pitchFamily="66" charset="0"/>
              </a:rPr>
              <a:t>“Se o mundo observar uma perfeita harmonia na igreja de Deus, esta será uma poderosa evidência em favor do cristianismo. Dissensões, diferenças infelizes e rusgas, desonram o nosso Redentor. Tudo isso poderia ser evitado se o eu se submetesse a Deus e os seguidores de Cristo obedecessem à voz da Igreja.  A descrença sugere que a independência individual aumenta a nossa importância, e que é fraqueza submeter nossas próprias idéias e direitos ao adequado veredicto da Igreja; mas deixar-se dominar por tais sentimentos e pontos de vista é inseguro e trará anarquia e confusão...  Que o julgamento individual submeta-se à autoridade da Igreja.” Testemonies for the Church, Vol. 4, pág. 19.</a:t>
            </a:r>
            <a:r>
              <a:rPr lang="en-US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>
            <a:extLst>
              <a:ext uri="{FF2B5EF4-FFF2-40B4-BE49-F238E27FC236}">
                <a16:creationId xmlns:a16="http://schemas.microsoft.com/office/drawing/2014/main" id="{05830EE4-DE5E-4FAF-AE07-4113B609752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679700"/>
            <a:ext cx="8510588" cy="1325563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 i="1">
                <a:solidFill>
                  <a:schemeClr val="tx1"/>
                </a:solidFill>
                <a:latin typeface="Comic Sans MS" panose="030F0702030302020204" pitchFamily="66" charset="0"/>
              </a:rPr>
              <a:t>“O Redentor do mundo não sanciona experimentos e exercícios em questões religiosas independentes de Sua Igreja organizada e reconhecida.”</a:t>
            </a:r>
            <a:br>
              <a:rPr lang="pt-BR" altLang="pt-BR" sz="4000" b="1" i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4000" b="1" i="1">
                <a:solidFill>
                  <a:schemeClr val="tx1"/>
                </a:solidFill>
                <a:latin typeface="Comic Sans MS" panose="030F0702030302020204" pitchFamily="66" charset="0"/>
              </a:rPr>
              <a:t>Sketches for the Life of Paul, pág. 31</a:t>
            </a:r>
            <a:endParaRPr lang="en-US" altLang="pt-BR" sz="40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>
            <a:extLst>
              <a:ext uri="{FF2B5EF4-FFF2-40B4-BE49-F238E27FC236}">
                <a16:creationId xmlns:a16="http://schemas.microsoft.com/office/drawing/2014/main" id="{66F3D5E6-5208-41EB-AE43-BDDE1810DD8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708275"/>
            <a:ext cx="8510588" cy="1325563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“Eu sei que o Senhor ama a Sua Igreja. Ela não deve ser desorganizada ou fragmentada em átomos independentes. Não há a mínima consistência nisto; não há a mínima evidência de que isto deva acontecer!”</a:t>
            </a: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 The Remanant Church, pág.53  </a:t>
            </a:r>
            <a:endParaRPr lang="en-US" altLang="pt-BR" sz="40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309E0316-7A0E-40FC-8530-EC6DA185A8C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77888" y="1887538"/>
            <a:ext cx="5854700" cy="2693987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tx1"/>
                </a:solidFill>
                <a:latin typeface="Comic Sans MS" panose="030F0702030302020204" pitchFamily="66" charset="0"/>
              </a:rPr>
              <a:t>“Não podemos nos afastar agora um só passo do fundamento que Deus estabeleceu. Não podemos agora entrar em qualquer nova organização; pois isto significa apostasia da verdade... </a:t>
            </a:r>
            <a:endParaRPr lang="en-US" altLang="pt-BR" sz="36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35DCD265-4E52-401E-9A42-CF67A1D23D8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38250" y="2492375"/>
            <a:ext cx="5278438" cy="1325563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tx1"/>
                </a:solidFill>
                <a:latin typeface="Comic Sans MS" panose="030F0702030302020204" pitchFamily="66" charset="0"/>
              </a:rPr>
              <a:t>...Deus tem uma Igreja sobre a terra, a qual é o Seu povo escolhido. Ele não está liderando grupos separatistas. Ele não está liderando um aqui e outro lá, mas um povo”. Mensagens Escolhidas Vol.2, pág. 390</a:t>
            </a:r>
            <a:endParaRPr lang="en-US" altLang="pt-BR" sz="36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>
            <a:extLst>
              <a:ext uri="{FF2B5EF4-FFF2-40B4-BE49-F238E27FC236}">
                <a16:creationId xmlns:a16="http://schemas.microsoft.com/office/drawing/2014/main" id="{BA0BEB84-3377-475C-A3A5-54DC0F639E6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7950" y="1557338"/>
            <a:ext cx="5327650" cy="360045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  <a:t>O remanescente é também descrito como “povo escolhido” </a:t>
            </a:r>
            <a:br>
              <a:rPr lang="pt-BR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  <a:t>(Deut. 7:6-8).</a:t>
            </a:r>
            <a:br>
              <a:rPr lang="pt-BR" altLang="pt-BR" sz="36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br>
              <a:rPr lang="pt-BR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2800" b="1">
                <a:solidFill>
                  <a:schemeClr val="tx1"/>
                </a:solidFill>
                <a:latin typeface="Comic Sans MS" panose="030F0702030302020204" pitchFamily="66" charset="0"/>
              </a:rPr>
              <a:t>Tal eleição deve ser entendida em termos de um chamado para um papel definido dentro da história da salvação, que certamente envolve  privilégios, mas sobretudo, envolve a responsabilidade de um propósito.</a:t>
            </a:r>
            <a:r>
              <a:rPr lang="en-US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>
            <a:extLst>
              <a:ext uri="{FF2B5EF4-FFF2-40B4-BE49-F238E27FC236}">
                <a16:creationId xmlns:a16="http://schemas.microsoft.com/office/drawing/2014/main" id="{152243F2-6D35-40C8-8819-EDDFBF4DCE8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3975100"/>
            <a:ext cx="8510588" cy="1325563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  <a:t>“Fui instruída a dizer aos Adventistas de todo o mundo, [que] Deus chamou-nos como um povo para ser-Lhe um tesouro peculiar. Ele tem indicado que Sua igreja na terra deverá permanecer perfeitamente unida no Espírito e no conselho do Senhor dos exércitos </a:t>
            </a:r>
            <a:r>
              <a:rPr lang="pt-BR" altLang="pt-BR" sz="3200" b="1" i="1">
                <a:solidFill>
                  <a:schemeClr val="tx1"/>
                </a:solidFill>
                <a:latin typeface="Comic Sans MS" panose="030F0702030302020204" pitchFamily="66" charset="0"/>
              </a:rPr>
              <a:t>até o fim do tempo.”</a:t>
            </a:r>
            <a:r>
              <a:rPr lang="pt-BR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  <a:t> Select Messages, Vol. 2, pág.397</a:t>
            </a:r>
            <a:endParaRPr lang="en-US" altLang="pt-BR" sz="32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>
            <a:extLst>
              <a:ext uri="{FF2B5EF4-FFF2-40B4-BE49-F238E27FC236}">
                <a16:creationId xmlns:a16="http://schemas.microsoft.com/office/drawing/2014/main" id="{277088A3-2C45-47FB-BE8F-2E1590B4FC6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52400" y="2679700"/>
            <a:ext cx="8812213" cy="1325563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tx1"/>
                </a:solidFill>
                <a:latin typeface="Comic Sans MS" panose="030F0702030302020204" pitchFamily="66" charset="0"/>
              </a:rPr>
              <a:t>“Nenhum conselho ou sanção é dado na Palavra de Deus, de que aqueles que crêem na mensagem do terceiro anjo sejam levados a supor que eles podem se separar. Isto vós podeis concluir para sempre. São as mentes divisivas e não santificadas que encorajam um estado de desunião... Não deve haver qualquer separação neste grande tempo de prova.” Select Messages, Vol. 3, pág. 397</a:t>
            </a:r>
            <a:endParaRPr lang="en-US" altLang="pt-BR" sz="32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>
            <a:extLst>
              <a:ext uri="{FF2B5EF4-FFF2-40B4-BE49-F238E27FC236}">
                <a16:creationId xmlns:a16="http://schemas.microsoft.com/office/drawing/2014/main" id="{373D3008-C9DC-4AC7-AC21-8160A08405B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463800"/>
            <a:ext cx="8510588" cy="1325563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Ciclo</a:t>
            </a: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Chamado</a:t>
            </a: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Apostasia</a:t>
            </a: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Novo Chamado</a:t>
            </a:r>
            <a:endParaRPr lang="en-US" altLang="pt-BR" sz="40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3189" name="Line 5">
            <a:extLst>
              <a:ext uri="{FF2B5EF4-FFF2-40B4-BE49-F238E27FC236}">
                <a16:creationId xmlns:a16="http://schemas.microsoft.com/office/drawing/2014/main" id="{72FF66DD-E6D9-4095-AF52-405E0C6D7A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4005263"/>
            <a:ext cx="0" cy="7191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3190" name="Line 6">
            <a:extLst>
              <a:ext uri="{FF2B5EF4-FFF2-40B4-BE49-F238E27FC236}">
                <a16:creationId xmlns:a16="http://schemas.microsoft.com/office/drawing/2014/main" id="{A3863407-88E2-4715-9B8E-E00B8F6643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2781300"/>
            <a:ext cx="0" cy="6477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7664F8B6-CA95-4ADF-92F2-EAF834DDCD7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463800"/>
            <a:ext cx="8510588" cy="1325563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Estratégia de Deus para o Tempo do Fim:</a:t>
            </a: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Não existe qualquer provisão profética para um novo remanescente em substituição ao Movimento Adventista.</a:t>
            </a: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Apoc. 3 e 12.</a:t>
            </a:r>
            <a:endParaRPr lang="en-US" altLang="pt-BR" sz="40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>
            <a:extLst>
              <a:ext uri="{FF2B5EF4-FFF2-40B4-BE49-F238E27FC236}">
                <a16:creationId xmlns:a16="http://schemas.microsoft.com/office/drawing/2014/main" id="{4ADF1600-FBDB-43AA-8608-99D00E59F15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319338"/>
            <a:ext cx="8510588" cy="1325562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A Sacudidura.</a:t>
            </a: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 Nas cenas finais da história, ao contrário das reformas tradicionais, são os </a:t>
            </a:r>
            <a:r>
              <a:rPr lang="pt-BR" altLang="pt-BR" sz="4000" b="1" u="sng">
                <a:solidFill>
                  <a:schemeClr val="tx1"/>
                </a:solidFill>
                <a:latin typeface="Comic Sans MS" panose="030F0702030302020204" pitchFamily="66" charset="0"/>
              </a:rPr>
              <a:t>infiéis</a:t>
            </a: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, não os fiéis, que deixarão a Igreja. </a:t>
            </a:r>
            <a:endParaRPr lang="en-US" altLang="pt-BR" sz="40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>
            <a:extLst>
              <a:ext uri="{FF2B5EF4-FFF2-40B4-BE49-F238E27FC236}">
                <a16:creationId xmlns:a16="http://schemas.microsoft.com/office/drawing/2014/main" id="{B3C505BF-FE1F-44D8-AEC2-2F4FF308895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751138"/>
            <a:ext cx="8510588" cy="1325562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tx1"/>
                </a:solidFill>
                <a:latin typeface="Comic Sans MS" panose="030F0702030302020204" pitchFamily="66" charset="0"/>
              </a:rPr>
              <a:t>“Haverá uma sacudidura [peneiramento]. A palha deve, no tempo certo, ser separada do trigo. Porque a iniqüidade aumenta, o amor de muitos se esfria. Este é precisamente o tempo quando o gemido deverá ser mais forte. Haverá uma separação de nós por parte daqueles que não apreciaram a luz nem caminharam nela”.Testemonies to Ministers, págs. 45 e 46.</a:t>
            </a:r>
            <a:r>
              <a:rPr lang="pt-BR" altLang="pt-BR" sz="4000">
                <a:latin typeface="Comic Sans MS" panose="030F0702030302020204" pitchFamily="66" charset="0"/>
              </a:rPr>
              <a:t> </a:t>
            </a:r>
            <a:endParaRPr lang="en-US" altLang="pt-BR" sz="40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>
            <a:extLst>
              <a:ext uri="{FF2B5EF4-FFF2-40B4-BE49-F238E27FC236}">
                <a16:creationId xmlns:a16="http://schemas.microsoft.com/office/drawing/2014/main" id="{C73EBFDC-66A0-4CCC-8F5B-4B58D5AEAD9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11188" y="2608263"/>
            <a:ext cx="8056562" cy="1325562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Quem são os que deixarão a Igreja sob a ação da sacudidura, identificados de forma geral sob as figuras do “joio”,  “palha”,  e  “mornos”?  Ellen White, em seus vários escritos sugere uma ampla identificação:</a:t>
            </a:r>
            <a:endParaRPr lang="en-US" altLang="pt-BR" sz="40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3C489189-D4F1-44B6-9FE7-520DBFC348F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608263"/>
            <a:ext cx="8510588" cy="1325562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“</a:t>
            </a:r>
            <a:r>
              <a:rPr lang="pt-BR" altLang="pt-BR" sz="4000" b="1" u="sng">
                <a:solidFill>
                  <a:schemeClr val="tx1"/>
                </a:solidFill>
                <a:latin typeface="Comic Sans MS" panose="030F0702030302020204" pitchFamily="66" charset="0"/>
              </a:rPr>
              <a:t>Os auto-enganados</a:t>
            </a: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”  </a:t>
            </a:r>
            <a:r>
              <a:rPr lang="pt-BR" altLang="pt-BR" sz="4000" b="1" i="1">
                <a:solidFill>
                  <a:schemeClr val="tx1"/>
                </a:solidFill>
                <a:latin typeface="Comic Sans MS" panose="030F0702030302020204" pitchFamily="66" charset="0"/>
              </a:rPr>
              <a:t>(Testemonies</a:t>
            </a: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 Vol. 4, págs. 8, 90; Vol. 5, págs. 211, 212)</a:t>
            </a: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 “</a:t>
            </a:r>
            <a:r>
              <a:rPr lang="pt-BR" altLang="pt-BR" sz="4000" b="1" u="sng">
                <a:solidFill>
                  <a:schemeClr val="tx1"/>
                </a:solidFill>
                <a:latin typeface="Comic Sans MS" panose="030F0702030302020204" pitchFamily="66" charset="0"/>
              </a:rPr>
              <a:t>Os descuidados e indiferentes”</a:t>
            </a: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 (Idem, Vol. 1, págs. 182) </a:t>
            </a:r>
            <a:endParaRPr lang="en-US" altLang="pt-BR" sz="40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10BF70C6-D5F8-4F3B-944F-8EF06CFC2DB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679700"/>
            <a:ext cx="8510588" cy="1325563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“</a:t>
            </a:r>
            <a:r>
              <a:rPr lang="pt-BR" altLang="pt-BR" sz="4000" b="1" u="sng">
                <a:solidFill>
                  <a:schemeClr val="tx1"/>
                </a:solidFill>
                <a:latin typeface="Comic Sans MS" panose="030F0702030302020204" pitchFamily="66" charset="0"/>
              </a:rPr>
              <a:t>Os ambiciosos e egoístas</a:t>
            </a: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” (</a:t>
            </a:r>
            <a:r>
              <a:rPr lang="pt-BR" altLang="pt-BR" sz="4000" b="1" i="1">
                <a:solidFill>
                  <a:schemeClr val="tx1"/>
                </a:solidFill>
                <a:latin typeface="Comic Sans MS" panose="030F0702030302020204" pitchFamily="66" charset="0"/>
              </a:rPr>
              <a:t>Early Writings</a:t>
            </a: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, pág. 269)</a:t>
            </a: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“</a:t>
            </a:r>
            <a:r>
              <a:rPr lang="pt-BR" altLang="pt-BR" sz="4000" b="1" u="sng">
                <a:solidFill>
                  <a:schemeClr val="tx1"/>
                </a:solidFill>
                <a:latin typeface="Comic Sans MS" panose="030F0702030302020204" pitchFamily="66" charset="0"/>
              </a:rPr>
              <a:t>Os que se recusam sacrificar</a:t>
            </a: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” (Idem, pág. 50)</a:t>
            </a:r>
            <a:endParaRPr lang="en-US" altLang="pt-BR" sz="40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C45B6DA-8862-4242-AC14-A8146E8CDA2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679700"/>
            <a:ext cx="8510588" cy="1325563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 “</a:t>
            </a:r>
            <a:r>
              <a:rPr lang="pt-BR" altLang="pt-BR" sz="4000" b="1" u="sng">
                <a:solidFill>
                  <a:schemeClr val="tx1"/>
                </a:solidFill>
                <a:latin typeface="Comic Sans MS" panose="030F0702030302020204" pitchFamily="66" charset="0"/>
              </a:rPr>
              <a:t>Os orientados pelo mundanismo</a:t>
            </a: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” (</a:t>
            </a:r>
            <a:r>
              <a:rPr lang="pt-BR" altLang="pt-BR" sz="4000" b="1" i="1">
                <a:solidFill>
                  <a:schemeClr val="tx1"/>
                </a:solidFill>
                <a:latin typeface="Comic Sans MS" panose="030F0702030302020204" pitchFamily="66" charset="0"/>
              </a:rPr>
              <a:t>Testemonies</a:t>
            </a: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, Vol. I, pág. 288)</a:t>
            </a: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 “</a:t>
            </a:r>
            <a:r>
              <a:rPr lang="pt-BR" altLang="pt-BR" sz="4000" b="1" u="sng">
                <a:solidFill>
                  <a:schemeClr val="tx1"/>
                </a:solidFill>
                <a:latin typeface="Comic Sans MS" panose="030F0702030302020204" pitchFamily="66" charset="0"/>
              </a:rPr>
              <a:t>Os que transigem e comprometem a verdade</a:t>
            </a: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” (Idem, Vol. 5  pág. 81) </a:t>
            </a: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4000" b="1" u="sng">
                <a:solidFill>
                  <a:schemeClr val="tx1"/>
                </a:solidFill>
                <a:latin typeface="Comic Sans MS" panose="030F0702030302020204" pitchFamily="66" charset="0"/>
              </a:rPr>
              <a:t>“Os desobedientes”</a:t>
            </a: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 (Idem, Vol. I, pág. 187) </a:t>
            </a:r>
            <a:endParaRPr lang="en-US" altLang="pt-BR" sz="40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>
            <a:extLst>
              <a:ext uri="{FF2B5EF4-FFF2-40B4-BE49-F238E27FC236}">
                <a16:creationId xmlns:a16="http://schemas.microsoft.com/office/drawing/2014/main" id="{1344572F-0674-4EBE-8118-1928917ABED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5725" y="2679700"/>
            <a:ext cx="7510463" cy="1325563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tx1"/>
                </a:solidFill>
                <a:latin typeface="Comic Sans MS" panose="030F0702030302020204" pitchFamily="66" charset="0"/>
              </a:rPr>
              <a:t>O remanescente, da perspectiva bíblica:</a:t>
            </a:r>
            <a:br>
              <a:rPr lang="pt-BR" altLang="pt-BR" sz="36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3600" b="1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br>
              <a:rPr lang="pt-BR" altLang="pt-BR" sz="36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3600" b="1">
                <a:solidFill>
                  <a:schemeClr val="tx1"/>
                </a:solidFill>
                <a:latin typeface="Comic Sans MS" panose="030F0702030302020204" pitchFamily="66" charset="0"/>
              </a:rPr>
              <a:t>-herdeiros espirituais do conhecimento das verdades divinas.</a:t>
            </a:r>
            <a:br>
              <a:rPr lang="pt-BR" altLang="pt-BR" sz="36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3600" b="1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br>
              <a:rPr lang="pt-BR" altLang="pt-BR" sz="36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3600" b="1">
                <a:solidFill>
                  <a:schemeClr val="tx1"/>
                </a:solidFill>
                <a:latin typeface="Comic Sans MS" panose="030F0702030302020204" pitchFamily="66" charset="0"/>
              </a:rPr>
              <a:t>-responsabilidade missionária.</a:t>
            </a:r>
            <a:endParaRPr lang="en-US" altLang="pt-BR" sz="36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90817EB5-E489-4806-8DFC-1B31BED327C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2679700"/>
            <a:ext cx="9144000" cy="1325563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“</a:t>
            </a:r>
            <a:r>
              <a:rPr lang="pt-BR" altLang="pt-BR" sz="4000" b="1" u="sng">
                <a:solidFill>
                  <a:schemeClr val="tx1"/>
                </a:solidFill>
                <a:latin typeface="Comic Sans MS" panose="030F0702030302020204" pitchFamily="66" charset="0"/>
              </a:rPr>
              <a:t>Os invejosos e críticos</a:t>
            </a: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” (Idem, pág. 251)</a:t>
            </a: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 “</a:t>
            </a:r>
            <a:r>
              <a:rPr lang="pt-BR" altLang="pt-BR" sz="4000" b="1" u="sng">
                <a:solidFill>
                  <a:schemeClr val="tx1"/>
                </a:solidFill>
                <a:latin typeface="Comic Sans MS" panose="030F0702030302020204" pitchFamily="66" charset="0"/>
              </a:rPr>
              <a:t>Os que acusam e condenam</a:t>
            </a: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” (The Upwar Look,  pág. 122)</a:t>
            </a: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 “</a:t>
            </a:r>
            <a:r>
              <a:rPr lang="pt-BR" altLang="pt-BR" sz="4000" b="1" u="sng">
                <a:solidFill>
                  <a:schemeClr val="tx1"/>
                </a:solidFill>
                <a:latin typeface="Comic Sans MS" panose="030F0702030302020204" pitchFamily="66" charset="0"/>
              </a:rPr>
              <a:t>A classe conservadora superficial</a:t>
            </a: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” (</a:t>
            </a:r>
            <a:r>
              <a:rPr lang="pt-BR" altLang="pt-BR" sz="4000" b="1" i="1">
                <a:solidFill>
                  <a:schemeClr val="tx1"/>
                </a:solidFill>
                <a:latin typeface="Comic Sans MS" panose="030F0702030302020204" pitchFamily="66" charset="0"/>
              </a:rPr>
              <a:t>Testemonies</a:t>
            </a: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, Vol. 5 , pág. 463)</a:t>
            </a: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 “</a:t>
            </a:r>
            <a:r>
              <a:rPr lang="pt-BR" altLang="pt-BR" sz="4000" b="1" u="sng">
                <a:solidFill>
                  <a:schemeClr val="tx1"/>
                </a:solidFill>
                <a:latin typeface="Comic Sans MS" panose="030F0702030302020204" pitchFamily="66" charset="0"/>
              </a:rPr>
              <a:t>Os que não controlam o apetite</a:t>
            </a: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” (Idem, Vol. 4, pág. 31, 232)</a:t>
            </a:r>
            <a:r>
              <a:rPr lang="pt-BR" altLang="pt-BR" sz="4000">
                <a:latin typeface="Comic Sans MS" panose="030F0702030302020204" pitchFamily="66" charset="0"/>
              </a:rPr>
              <a:t> </a:t>
            </a:r>
            <a:endParaRPr lang="en-US" altLang="pt-BR" sz="40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506F7B16-7B31-4916-BB04-45A4436864D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895600"/>
            <a:ext cx="8510588" cy="1325563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“</a:t>
            </a:r>
            <a:r>
              <a:rPr lang="pt-BR" altLang="pt-BR" sz="4000" b="1" u="sng">
                <a:solidFill>
                  <a:schemeClr val="tx1"/>
                </a:solidFill>
                <a:latin typeface="Comic Sans MS" panose="030F0702030302020204" pitchFamily="66" charset="0"/>
              </a:rPr>
              <a:t>Aqueles que promovem a desunião</a:t>
            </a: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” (</a:t>
            </a:r>
            <a:r>
              <a:rPr lang="pt-BR" altLang="pt-BR" sz="4000" b="1" i="1">
                <a:solidFill>
                  <a:schemeClr val="tx1"/>
                </a:solidFill>
                <a:latin typeface="Comic Sans MS" panose="030F0702030302020204" pitchFamily="66" charset="0"/>
              </a:rPr>
              <a:t>Review and Herald</a:t>
            </a: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, 18 de junho de 1901)</a:t>
            </a: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 “</a:t>
            </a:r>
            <a:r>
              <a:rPr lang="pt-BR" altLang="pt-BR" sz="4000" b="1" u="sng">
                <a:solidFill>
                  <a:schemeClr val="tx1"/>
                </a:solidFill>
                <a:latin typeface="Comic Sans MS" panose="030F0702030302020204" pitchFamily="66" charset="0"/>
              </a:rPr>
              <a:t>Os estudantes superficiais da Bíblia</a:t>
            </a: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” (</a:t>
            </a:r>
            <a:r>
              <a:rPr lang="pt-BR" altLang="pt-BR" sz="4000" b="1" i="1">
                <a:solidFill>
                  <a:schemeClr val="tx1"/>
                </a:solidFill>
                <a:latin typeface="Comic Sans MS" panose="030F0702030302020204" pitchFamily="66" charset="0"/>
              </a:rPr>
              <a:t>Testemonies to Ministers</a:t>
            </a: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, pág. 112)</a:t>
            </a:r>
            <a:b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“</a:t>
            </a:r>
            <a:r>
              <a:rPr lang="pt-BR" altLang="pt-BR" sz="4000" b="1" u="sng">
                <a:solidFill>
                  <a:schemeClr val="tx1"/>
                </a:solidFill>
                <a:latin typeface="Comic Sans MS" panose="030F0702030302020204" pitchFamily="66" charset="0"/>
              </a:rPr>
              <a:t>Aqueles que perderam a fé no dom profético</a:t>
            </a: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” (</a:t>
            </a:r>
            <a:r>
              <a:rPr lang="pt-BR" altLang="pt-BR" sz="4000" b="1" i="1">
                <a:solidFill>
                  <a:schemeClr val="tx1"/>
                </a:solidFill>
                <a:latin typeface="Comic Sans MS" panose="030F0702030302020204" pitchFamily="66" charset="0"/>
              </a:rPr>
              <a:t>Selected Messages</a:t>
            </a: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, livro 3, pág. 84).</a:t>
            </a:r>
            <a:r>
              <a:rPr lang="pt-BR" altLang="pt-BR" sz="4000">
                <a:latin typeface="Comic Sans MS" panose="030F0702030302020204" pitchFamily="66" charset="0"/>
              </a:rPr>
              <a:t> </a:t>
            </a:r>
            <a:endParaRPr lang="en-US" altLang="pt-BR" sz="40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Rectangle 5">
            <a:extLst>
              <a:ext uri="{FF2B5EF4-FFF2-40B4-BE49-F238E27FC236}">
                <a16:creationId xmlns:a16="http://schemas.microsoft.com/office/drawing/2014/main" id="{BA6A17DA-85F3-47D3-B378-EA3B38983B5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390775"/>
            <a:ext cx="8510588" cy="1325563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tx1"/>
                </a:solidFill>
                <a:latin typeface="Comic Sans MS" panose="030F0702030302020204" pitchFamily="66" charset="0"/>
              </a:rPr>
              <a:t>Efésios 4: 11-14</a:t>
            </a:r>
            <a:br>
              <a:rPr lang="pt-BR" altLang="pt-BR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pt-BR" altLang="pt-BR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b="1">
                <a:solidFill>
                  <a:schemeClr val="tx1"/>
                </a:solidFill>
                <a:latin typeface="Comic Sans MS" panose="030F0702030302020204" pitchFamily="66" charset="0"/>
              </a:rPr>
              <a:t>II Timóteo 4:1-5</a:t>
            </a:r>
            <a:endParaRPr lang="en-US" altLang="pt-BR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D4B78C8C-425E-44E0-8FE8-014CBF102B6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751138"/>
            <a:ext cx="8510588" cy="1325562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tx1"/>
                </a:solidFill>
                <a:latin typeface="Comic Sans MS" panose="030F0702030302020204" pitchFamily="66" charset="0"/>
              </a:rPr>
              <a:t>“O tempo está rapidamente se aproximando quando haverá grande perplexidade e confusão. Satanás vestido de anjo, enganará, se possível, os próprios eleitos...Todo vento de doutrina estará soprando...Aqueles que confiam no intelecto, no gênio ou nos talentos não estarão à frente das colunas e fileiras...</a:t>
            </a:r>
            <a:endParaRPr lang="en-US" altLang="pt-BR" sz="36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C08B851E-3C3D-42FD-8CE7-50C1028EA90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608263"/>
            <a:ext cx="8510588" cy="1325562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tx1"/>
                </a:solidFill>
                <a:latin typeface="Comic Sans MS" panose="030F0702030302020204" pitchFamily="66" charset="0"/>
              </a:rPr>
              <a:t>...Na última solene obra poucos grandes homens estarão envolvidos...O tempo não está muito distante quando o teste virá a toda a alma...miutas estrelas que admiramos por seu brilho então se extinguirão em trevas.” Testemonies for the Church, Vol V, págs. 80-81</a:t>
            </a:r>
            <a:endParaRPr lang="en-US" altLang="pt-BR" sz="36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>
            <a:extLst>
              <a:ext uri="{FF2B5EF4-FFF2-40B4-BE49-F238E27FC236}">
                <a16:creationId xmlns:a16="http://schemas.microsoft.com/office/drawing/2014/main" id="{9CA63B1D-58E0-4802-99B3-0734E2FA742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895600"/>
            <a:ext cx="8510588" cy="1325563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tx1"/>
                </a:solidFill>
                <a:latin typeface="Comic Sans MS" panose="030F0702030302020204" pitchFamily="66" charset="0"/>
              </a:rPr>
              <a:t>“É pelas falsas teorias e as tradições, que Satanás obtém poder sobre a mente do homem.” Evangelismo, 589.</a:t>
            </a:r>
            <a:br>
              <a:rPr lang="pt-BR" altLang="pt-BR" sz="36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pt-BR" altLang="pt-BR" sz="3600" b="1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altLang="pt-BR" sz="3600" b="1">
                <a:solidFill>
                  <a:schemeClr val="tx1"/>
                </a:solidFill>
                <a:latin typeface="Comic Sans MS" panose="030F0702030302020204" pitchFamily="66" charset="0"/>
              </a:rPr>
              <a:t>“Será pela introdução de falsas teorias que sobrevirá a sacididura ao povo de Deus.” Testemunhos para Ministros e Obreiros Evangélicos, 112.</a:t>
            </a:r>
            <a:r>
              <a:rPr lang="pt-BR" altLang="pt-BR" sz="360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altLang="pt-BR" sz="3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6C2510EC-2D62-4111-B9FF-20AE1737760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50825" y="2565400"/>
            <a:ext cx="8510588" cy="1325563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“A igreja talvez pareça como prestes a cair, mas não cairá.” Mensagens Escolhidas, Vol. II, pág.380.</a:t>
            </a:r>
            <a:endParaRPr lang="en-US" altLang="pt-BR" sz="40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>
            <a:extLst>
              <a:ext uri="{FF2B5EF4-FFF2-40B4-BE49-F238E27FC236}">
                <a16:creationId xmlns:a16="http://schemas.microsoft.com/office/drawing/2014/main" id="{6B038A02-F361-48A9-9708-A2F196CAE5C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95288" y="2608263"/>
            <a:ext cx="8416925" cy="1325562"/>
          </a:xfrm>
          <a:effectLst>
            <a:outerShdw dist="28398" dir="3806097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tx1"/>
                </a:solidFill>
                <a:latin typeface="Comic Sans MS" panose="030F0702030302020204" pitchFamily="66" charset="0"/>
              </a:rPr>
              <a:t> Com a chegada do “tempo  do fim”, indicado pela profecia bíblica, quando a última mensagem divina deve ser proclamada ao mundo (Apocalipse 14:6-11) – Deus suscitou o “remanescente” final, como designado em Apocalipse 12:17 – com a específica missão de pregar o “evangelho eterno”, para testemunho de todas as gentes. </a:t>
            </a:r>
            <a:endParaRPr lang="en-US" altLang="pt-BR" sz="36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32F32365-DD43-4337-8B53-C61771135E0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116013" y="2565400"/>
            <a:ext cx="6472237" cy="381635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Historicamente os Adventistas do Sétimo Dia têm se identificado como a “igreja remanescente” </a:t>
            </a:r>
            <a:endParaRPr lang="en-US" altLang="pt-BR" sz="40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>
            <a:extLst>
              <a:ext uri="{FF2B5EF4-FFF2-40B4-BE49-F238E27FC236}">
                <a16:creationId xmlns:a16="http://schemas.microsoft.com/office/drawing/2014/main" id="{1E4067D0-0A4E-4182-AAA8-A98453A7312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42875" y="2781300"/>
            <a:ext cx="8893175" cy="1325563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 i="1" u="sng">
                <a:solidFill>
                  <a:srgbClr val="FFFF99"/>
                </a:solidFill>
                <a:latin typeface="Comic Sans MS" panose="030F0702030302020204" pitchFamily="66" charset="0"/>
              </a:rPr>
              <a:t>Raízes proféticas:</a:t>
            </a:r>
            <a:r>
              <a:rPr lang="pt-BR" altLang="pt-BR" sz="4000" b="1" i="1">
                <a:solidFill>
                  <a:srgbClr val="FFFF99"/>
                </a:solidFill>
                <a:latin typeface="Comic Sans MS" panose="030F0702030302020204" pitchFamily="66" charset="0"/>
              </a:rPr>
              <a:t>  </a:t>
            </a:r>
            <a:r>
              <a:rPr lang="pt-BR" altLang="pt-BR" sz="4000" b="1">
                <a:solidFill>
                  <a:srgbClr val="FFFF99"/>
                </a:solidFill>
                <a:latin typeface="Comic Sans MS" panose="030F0702030302020204" pitchFamily="66" charset="0"/>
              </a:rPr>
              <a:t>Daniel 7 e 8 indicam o tempo quando o remanescente final surgiria (depois) do domínio da “ponta pequena”, por 1.260 dias proféticos.  Em Apocalipse 10, os adventistas encontram o movimento milerita e seus desdobramentos posteriores amplamente prefigurados. </a:t>
            </a:r>
            <a:endParaRPr lang="en-US" altLang="pt-BR" sz="4000" b="1">
              <a:solidFill>
                <a:srgbClr val="FFFF9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C0E2687-906D-43AF-9D40-556F6CE2DDD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843213" y="620713"/>
            <a:ext cx="5969000" cy="4392612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Os Adventistas do Sétimo Dia são o único grupo cristão a descobrirem em Apocalipse capítulo 14, a sua </a:t>
            </a:r>
            <a:r>
              <a:rPr lang="pt-BR" altLang="pt-BR" sz="4000" b="1" i="1" u="sng">
                <a:solidFill>
                  <a:schemeClr val="tx1"/>
                </a:solidFill>
                <a:latin typeface="Comic Sans MS" panose="030F0702030302020204" pitchFamily="66" charset="0"/>
              </a:rPr>
              <a:t>mensagem profética</a:t>
            </a: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endParaRPr lang="en-US" altLang="pt-BR" sz="40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B27C2BE-6BE7-4F5E-BF89-3FC2E0E439C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1958975"/>
            <a:ext cx="4775200" cy="2982913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Os Adventistas se vêem como o único povo que encontra sua </a:t>
            </a:r>
            <a:r>
              <a:rPr lang="pt-BR" altLang="pt-BR" sz="4000" b="1" i="1" u="sng">
                <a:solidFill>
                  <a:schemeClr val="tx1"/>
                </a:solidFill>
                <a:latin typeface="Comic Sans MS" panose="030F0702030302020204" pitchFamily="66" charset="0"/>
              </a:rPr>
              <a:t>mensageira profética</a:t>
            </a:r>
            <a:r>
              <a:rPr lang="pt-BR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 em Apocalipse 12:17 e 19:10. </a:t>
            </a:r>
            <a:endParaRPr lang="en-US" altLang="pt-BR" sz="40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522</TotalTime>
  <Words>2027</Words>
  <Application>Microsoft Office PowerPoint</Application>
  <PresentationFormat>Apresentação na tela (4:3)</PresentationFormat>
  <Paragraphs>46</Paragraphs>
  <Slides>46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2" baseType="lpstr">
      <vt:lpstr>Arial</vt:lpstr>
      <vt:lpstr>Wingdings</vt:lpstr>
      <vt:lpstr>Comic Sans MS</vt:lpstr>
      <vt:lpstr>Times New Roman</vt:lpstr>
      <vt:lpstr>Tahoma</vt:lpstr>
      <vt:lpstr>Clouds</vt:lpstr>
      <vt:lpstr> O REMANESCENTE E OS  DISSIDENTES Amin A. Rodor </vt:lpstr>
      <vt:lpstr>No Velho Testamento, o remanescente é consistentemente identificado como uma minoria que sobrevive a apostasias e calamidades permanecendo leal a Deus e aceitando as responsabilidades do concerto:  II Cron. 30:6 Isa. 10:20-22 Eze. 6:8,9; 9:4; 14:22 Jer. 42:2 II Reis 19:30-31 Isa. 66:18-19 </vt:lpstr>
      <vt:lpstr>O remanescente é também descrito como “povo escolhido”  (Deut. 7:6-8).   Tal eleição deve ser entendida em termos de um chamado para um papel definido dentro da história da salvação, que certamente envolve  privilégios, mas sobretudo, envolve a responsabilidade de um propósito. </vt:lpstr>
      <vt:lpstr>O remanescente, da perspectiva bíblica:   -herdeiros espirituais do conhecimento das verdades divinas.   -responsabilidade missionária.</vt:lpstr>
      <vt:lpstr> Com a chegada do “tempo  do fim”, indicado pela profecia bíblica, quando a última mensagem divina deve ser proclamada ao mundo (Apocalipse 14:6-11) – Deus suscitou o “remanescente” final, como designado em Apocalipse 12:17 – com a específica missão de pregar o “evangelho eterno”, para testemunho de todas as gentes. </vt:lpstr>
      <vt:lpstr>Historicamente os Adventistas do Sétimo Dia têm se identificado como a “igreja remanescente” </vt:lpstr>
      <vt:lpstr>Raízes proféticas:  Daniel 7 e 8 indicam o tempo quando o remanescente final surgiria (depois) do domínio da “ponta pequena”, por 1.260 dias proféticos.  Em Apocalipse 10, os adventistas encontram o movimento milerita e seus desdobramentos posteriores amplamente prefigurados. </vt:lpstr>
      <vt:lpstr>Os Adventistas do Sétimo Dia são o único grupo cristão a descobrirem em Apocalipse capítulo 14, a sua mensagem profética. </vt:lpstr>
      <vt:lpstr>Os Adventistas se vêem como o único povo que encontra sua mensageira profética em Apocalipse 12:17 e 19:10. </vt:lpstr>
      <vt:lpstr>Conspiração Assassina         Apocalipse 12 </vt:lpstr>
      <vt:lpstr>Apocalipse 12 desperta-nos para a realidade de um inimigo – “o dragão vermelho... a antiga serpente, que se chama diabo e satanás, que engana a todo o mundo...” (Apoc. 12:3, 9), enfurecido e em guerra contra o remanescente (v. 17)...</vt:lpstr>
      <vt:lpstr>...a fúria do dragão, deve-se notar, tem também dimensão escatológica; ela é intensificada pelo conhecimento de que “resta-lhe pouco tempo” (v. 12). O tempo do fim, portanto, acrescenta nuances específicas à natureza do conflito, na qual a igreja encontra-se envolvida.</vt:lpstr>
      <vt:lpstr>Movimentos Separatistas - O Plano B de Satanás.</vt:lpstr>
      <vt:lpstr>Características Básicas:  1- Alegam possuir nova luz. 2- Monomaníacos. 3- Mentalidade anti-líder. 4- Dividem as igrejas com suas teorias especulativas. 5- Individualismo. </vt:lpstr>
      <vt:lpstr>Metodologia:  Panfletismo. Propaganda negra. Terrorismo verbal. Internet.</vt:lpstr>
      <vt:lpstr>Alvo: Envenenar irmãos fracos na própria igreja, com a divulgação do “evangelho” ao reverso, contituído de “más novas”, das faltas e escândalos – imaginários, exagerados ou reais- de pastores, líderes e instituições.</vt:lpstr>
      <vt:lpstr>Provavelmente a maioria, senão a totalidade dos Adventistas do Sétimo Dia, concordaria que a Igreja Remanescente – ao mesmo tempo e ironicamente também identificada como Laodicéia, a Igreja Morna – convive hoje com uma urgente necessidade de reavivamento e reforma. </vt:lpstr>
      <vt:lpstr>“Um reavivamento da verdadeira piedade entre nós é a maior e mais urgente de todas as nossas necessidades. E buscá-la deveria ser o nosso primeiro esforço.”  Select Messages, Vol. I, pág. 121.</vt:lpstr>
      <vt:lpstr>“Embora existam males na Igreja, e eles estarão conosco até o fim dos tempos, a igreja nestes últimos dias deve ser a luz do mundo, poluído e desmoralizado pelo pecado. A Igreja, fraca e defeituosa, em necessidade de reprovação, advertência e conselho, é o único objeto sobre a terra, ao qual Cristo concede Sua suprema atenção”.  Testemonies for the Church, Vol. 9, pág. 249 </vt:lpstr>
      <vt:lpstr>Congregacionalismo – sistema de governo eclesiástico marcado por confusão intrínseca e sérias fraquezas administrativas e missiológicas, a sorte que se abateu virtualmente sobre todos os outros grupos protestantes em geral e todas as demais ramificações do milerismo em particular – agora, surge entre nós a última fortaleza da resistência... </vt:lpstr>
      <vt:lpstr>A Igreja Adventista que até aqui, de forma extraordinária tem existido como uma comunhão de fé universal e confissão doutrinária, unida em missão, estilo de vida, solidariedade, estrutura e esperança, depara-se com o desafio do divisionismo, com ênfase na independência absoluta da expressão local da Igreja.</vt:lpstr>
      <vt:lpstr>Consultada quanto ao uso incorreto de dízimos e ofertas, por líderes da Igreja, Ellen White sugeriu três princípios básicos para se tratar com esta e outras distorções:  “Façais a vossa queixa de maneira clara e aberta, no espírito correto, e às pessoas certas”, e então ela acrescenta,  “... mas não vos afasteis da obra de Deus, provando-vos infiéis, por que outros não estão agindo corretamente”. Testemonies for the Church, Vol. 9, pág. 249 </vt:lpstr>
      <vt:lpstr>REFORMA SIM.   INDEPENDÊNCIA NÃO! </vt:lpstr>
      <vt:lpstr>“Deus tem uma igreja,um povo escolhido; e pudessem todos ver como eu tenho visto, quão intimamente Cristo Se identifica com Seu povo, não se ouviria uma mensagem como essa que denuncia a igreja como Babilônia.” A Igreja Remanescente, págs. 16 e 17.</vt:lpstr>
      <vt:lpstr>“Se o mundo observar uma perfeita harmonia na igreja de Deus, esta será uma poderosa evidência em favor do cristianismo. Dissensões, diferenças infelizes e rusgas, desonram o nosso Redentor. Tudo isso poderia ser evitado se o eu se submetesse a Deus e os seguidores de Cristo obedecessem à voz da Igreja.  A descrença sugere que a independência individual aumenta a nossa importância, e que é fraqueza submeter nossas próprias idéias e direitos ao adequado veredicto da Igreja; mas deixar-se dominar por tais sentimentos e pontos de vista é inseguro e trará anarquia e confusão...  Que o julgamento individual submeta-se à autoridade da Igreja.” Testemonies for the Church, Vol. 4, pág. 19. </vt:lpstr>
      <vt:lpstr>“O Redentor do mundo não sanciona experimentos e exercícios em questões religiosas independentes de Sua Igreja organizada e reconhecida.” Sketches for the Life of Paul, pág. 31</vt:lpstr>
      <vt:lpstr>“Eu sei que o Senhor ama a Sua Igreja. Ela não deve ser desorganizada ou fragmentada em átomos independentes. Não há a mínima consistência nisto; não há a mínima evidência de que isto deva acontecer!”  The Remanant Church, pág.53  </vt:lpstr>
      <vt:lpstr>“Não podemos nos afastar agora um só passo do fundamento que Deus estabeleceu. Não podemos agora entrar em qualquer nova organização; pois isto significa apostasia da verdade... </vt:lpstr>
      <vt:lpstr>...Deus tem uma Igreja sobre a terra, a qual é o Seu povo escolhido. Ele não está liderando grupos separatistas. Ele não está liderando um aqui e outro lá, mas um povo”. Mensagens Escolhidas Vol.2, pág. 390</vt:lpstr>
      <vt:lpstr>“Fui instruída a dizer aos Adventistas de todo o mundo, [que] Deus chamou-nos como um povo para ser-Lhe um tesouro peculiar. Ele tem indicado que Sua igreja na terra deverá permanecer perfeitamente unida no Espírito e no conselho do Senhor dos exércitos até o fim do tempo.” Select Messages, Vol. 2, pág.397</vt:lpstr>
      <vt:lpstr>“Nenhum conselho ou sanção é dado na Palavra de Deus, de que aqueles que crêem na mensagem do terceiro anjo sejam levados a supor que eles podem se separar. Isto vós podeis concluir para sempre. São as mentes divisivas e não santificadas que encorajam um estado de desunião... Não deve haver qualquer separação neste grande tempo de prova.” Select Messages, Vol. 3, pág. 397</vt:lpstr>
      <vt:lpstr>Ciclo  Chamado  Apostasia  Novo Chamado</vt:lpstr>
      <vt:lpstr>Estratégia de Deus para o Tempo do Fim:  Não existe qualquer provisão profética para um novo remanescente em substituição ao Movimento Adventista. Apoc. 3 e 12.</vt:lpstr>
      <vt:lpstr>A Sacudidura.   Nas cenas finais da história, ao contrário das reformas tradicionais, são os infiéis, não os fiéis, que deixarão a Igreja. </vt:lpstr>
      <vt:lpstr>“Haverá uma sacudidura [peneiramento]. A palha deve, no tempo certo, ser separada do trigo. Porque a iniqüidade aumenta, o amor de muitos se esfria. Este é precisamente o tempo quando o gemido deverá ser mais forte. Haverá uma separação de nós por parte daqueles que não apreciaram a luz nem caminharam nela”.Testemonies to Ministers, págs. 45 e 46. </vt:lpstr>
      <vt:lpstr>Quem são os que deixarão a Igreja sob a ação da sacudidura, identificados de forma geral sob as figuras do “joio”,  “palha”,  e  “mornos”?  Ellen White, em seus vários escritos sugere uma ampla identificação:</vt:lpstr>
      <vt:lpstr>“Os auto-enganados”  (Testemonies Vol. 4, págs. 8, 90; Vol. 5, págs. 211, 212)    “Os descuidados e indiferentes” (Idem, Vol. 1, págs. 182) </vt:lpstr>
      <vt:lpstr>“Os ambiciosos e egoístas” (Early Writings, pág. 269)   “Os que se recusam sacrificar” (Idem, pág. 50)</vt:lpstr>
      <vt:lpstr> “Os orientados pelo mundanismo” (Testemonies, Vol. I, pág. 288)   “Os que transigem e comprometem a verdade” (Idem, Vol. 5  pág. 81)   “Os desobedientes” (Idem, Vol. I, pág. 187) </vt:lpstr>
      <vt:lpstr>“Os invejosos e críticos” (Idem, pág. 251)  “Os que acusam e condenam” (The Upwar Look,  pág. 122)  “A classe conservadora superficial” (Testemonies, Vol. 5 , pág. 463)  “Os que não controlam o apetite” (Idem, Vol. 4, pág. 31, 232) </vt:lpstr>
      <vt:lpstr>“Aqueles que promovem a desunião” (Review and Herald, 18 de junho de 1901)  “Os estudantes superficiais da Bíblia” (Testemonies to Ministers, pág. 112) “Aqueles que perderam a fé no dom profético” (Selected Messages, livro 3, pág. 84). </vt:lpstr>
      <vt:lpstr>Efésios 4: 11-14  II Timóteo 4:1-5</vt:lpstr>
      <vt:lpstr>“O tempo está rapidamente se aproximando quando haverá grande perplexidade e confusão. Satanás vestido de anjo, enganará, se possível, os próprios eleitos...Todo vento de doutrina estará soprando...Aqueles que confiam no intelecto, no gênio ou nos talentos não estarão à frente das colunas e fileiras...</vt:lpstr>
      <vt:lpstr>...Na última solene obra poucos grandes homens estarão envolvidos...O tempo não está muito distante quando o teste virá a toda a alma...miutas estrelas que admiramos por seu brilho então se extinguirão em trevas.” Testemonies for the Church, Vol V, págs. 80-81</vt:lpstr>
      <vt:lpstr>“É pelas falsas teorias e as tradições, que Satanás obtém poder sobre a mente do homem.” Evangelismo, 589.  “Será pela introdução de falsas teorias que sobrevirá a sacididura ao povo de Deus.” Testemunhos para Ministros e Obreiros Evangélicos, 112. </vt:lpstr>
      <vt:lpstr>“A igreja talvez pareça como prestes a cair, mas não cairá.” Mensagens Escolhidas, Vol. II, pág.380.</vt:lpstr>
    </vt:vector>
  </TitlesOfParts>
  <Company> IASD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Historicamente os Adventistas do Sétimo Dia têm se identificado como a “igreja remanescente” </dc:title>
  <dc:subject>PROFECIAS PARA O TEMPO DO FIM</dc:subject>
  <dc:creator>4TONS - Pr. Marcelo Augusto de Carvalho; Roberto Motta</dc:creator>
  <cp:keywords>www.4tons.com.br</cp:keywords>
  <dc:description>COMÉRCIO PROIBIDO. USO PESSOAL</dc:description>
  <cp:lastModifiedBy>UCB - Marcelo Augusto de Carvalho</cp:lastModifiedBy>
  <cp:revision>7</cp:revision>
  <dcterms:created xsi:type="dcterms:W3CDTF">2004-05-13T00:16:51Z</dcterms:created>
  <dcterms:modified xsi:type="dcterms:W3CDTF">2021-01-08T07:36:11Z</dcterms:modified>
  <cp:category>EVANGELISMO</cp:category>
</cp:coreProperties>
</file>