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46" r:id="rId4"/>
    <p:sldId id="315" r:id="rId5"/>
    <p:sldId id="412" r:id="rId6"/>
    <p:sldId id="387" r:id="rId7"/>
    <p:sldId id="425" r:id="rId8"/>
    <p:sldId id="426" r:id="rId9"/>
    <p:sldId id="392" r:id="rId10"/>
    <p:sldId id="427" r:id="rId11"/>
    <p:sldId id="428" r:id="rId12"/>
    <p:sldId id="390" r:id="rId13"/>
    <p:sldId id="429" r:id="rId14"/>
    <p:sldId id="430" r:id="rId15"/>
    <p:sldId id="391" r:id="rId16"/>
    <p:sldId id="393" r:id="rId17"/>
    <p:sldId id="394" r:id="rId18"/>
    <p:sldId id="431" r:id="rId19"/>
    <p:sldId id="432" r:id="rId20"/>
    <p:sldId id="433" r:id="rId21"/>
    <p:sldId id="434" r:id="rId22"/>
    <p:sldId id="451" r:id="rId23"/>
    <p:sldId id="395" r:id="rId24"/>
    <p:sldId id="435" r:id="rId25"/>
    <p:sldId id="401" r:id="rId26"/>
    <p:sldId id="436" r:id="rId27"/>
    <p:sldId id="437" r:id="rId28"/>
    <p:sldId id="398" r:id="rId29"/>
    <p:sldId id="438" r:id="rId30"/>
    <p:sldId id="422" r:id="rId31"/>
    <p:sldId id="439" r:id="rId32"/>
    <p:sldId id="440" r:id="rId33"/>
    <p:sldId id="423" r:id="rId34"/>
    <p:sldId id="424" r:id="rId35"/>
    <p:sldId id="441" r:id="rId36"/>
    <p:sldId id="442" r:id="rId37"/>
    <p:sldId id="443" r:id="rId38"/>
    <p:sldId id="444" r:id="rId39"/>
    <p:sldId id="396" r:id="rId40"/>
    <p:sldId id="452" r:id="rId41"/>
    <p:sldId id="397" r:id="rId42"/>
    <p:sldId id="445" r:id="rId43"/>
    <p:sldId id="446" r:id="rId44"/>
    <p:sldId id="447" r:id="rId45"/>
    <p:sldId id="448" r:id="rId46"/>
    <p:sldId id="399" r:id="rId47"/>
    <p:sldId id="453" r:id="rId48"/>
    <p:sldId id="449" r:id="rId49"/>
    <p:sldId id="450" r:id="rId50"/>
    <p:sldId id="403" r:id="rId51"/>
    <p:sldId id="414" r:id="rId5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8" autoAdjust="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6A7098B-AE99-4801-822D-D69DA1AD3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FC74F-FC55-4218-A9C6-8EA0F7424264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031FA6-9E81-4A16-A2E2-A69F3648E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961FD5C-631D-4D7F-BC58-22DB0080A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B477C-B1E8-43F7-AACD-B099234C6A6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28165692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D2DEB1B-DDF1-4BEB-8FF7-05537B5FD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4DB18-C6BE-4C56-AC65-8F8806D28DF8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2C572AA-5A8B-42A6-9886-B860C5EE0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06767D0-A833-411C-BF3F-CA0EE14B1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F8450-FB0B-46FF-965C-CDE9C628F0D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23358820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5BD50B8-46BF-44F3-8329-1099DBC14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D289D-B27E-4E4A-92CA-B2B2D243D815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3FA0F04-2498-426C-840E-D6393E937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7EA6B18-7D45-41AE-8B82-66E7DED1A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22D6C-B603-4848-B5B0-567F83DE8C3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34935584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D9F0AF4-80D2-47AE-B388-527739944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706E7-FAC1-47B2-BCA0-48ACF4ECCBDF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D6C548E-02DB-4BDF-AA3F-365FC355F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61969DC-C6BC-401E-96C1-AF26076BB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4C4638-F2F2-4B9E-860A-E5509DF38F9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87030233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6C61E02-F50A-4244-8D93-2C40C9F02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B00BE-AEBC-442C-B8C8-0C00B564481A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E454D31-1E58-4574-97B7-01851C320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358E5E3-F9B0-4878-938F-4A555AE95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9A12C-A3B5-4A92-96CF-B8CEDF711AC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31459887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0AA35796-982A-45D2-8614-698243B96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27E6C-FD71-4255-B34E-AD291B15D360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0954AED9-647D-4843-A40D-6A8A24B0C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05A46AC1-FE02-44E2-BD24-86F53B187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2C8C3C-0A5B-48E2-8038-6E2DC36A249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27780725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D29390A8-88E5-46F1-8D3F-1893ADFF5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0686B-2503-4D6E-9842-8D7C2EEF8F0C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C4BC9758-4653-42FC-B96E-D52BDCE6E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4BE0D4C5-1C4B-4C3A-A6DB-1D24145D9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D9E864-3807-4005-A291-5CCB823BE1D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41707965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92A94021-C2BF-4E47-BC18-0CEA42844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80C8C-5641-4A98-85E0-CDFB66FFF222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3CEDC086-A9ED-4045-B3C0-C680E2BDB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699B4A89-B961-4D55-9B93-B3911E912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52562-FBA6-46DE-9333-75DDBCE319D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61233193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309648B6-160D-45F1-B5FC-7AD6B7BC1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7900A-216D-4555-A622-66669E94E061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7B9CB8DF-98B7-4702-BE12-8E12C1EA1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6F8D3DA3-9636-4584-9A7B-98B7BA6F2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DFF2F-5CB2-4AE7-9D67-23106755FCC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4606962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9E805EA8-C7E5-4C88-896C-80D949250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E9DC4-AA45-4959-B2E8-FC0FB39D39BE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2A2DD75A-7C97-4C38-B910-87233866E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03ED6250-A581-44F1-8907-E6BD7FDF1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AEC3E2-8771-4A49-A1EA-FB951831B86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69321105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D272FABA-75DD-4601-82AB-716235EC2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B9F1-0198-4BEE-9EBB-C3670AE14033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4D2F4102-2F69-443C-9D5E-B19B7B4CB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73E1E019-CBF3-4162-94AD-25125FE6F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11280C-4A0E-4673-8774-27374082ECD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47232860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FB9402CA-992B-43B8-B523-1BF83596117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6EB5CCF6-C512-472C-A5D5-6E6A25ED73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272F97-CC03-49FB-B9FD-D8D98E264E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B819226-4D21-4140-9709-B28749776635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682EF9-194B-4E16-8D37-E37DBF9CB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0FA5081-AEC3-4858-B8C5-2AEA896047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78A76CC-06B6-401A-B12E-30146982E4AD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ixaDeTexto 1">
            <a:extLst>
              <a:ext uri="{FF2B5EF4-FFF2-40B4-BE49-F238E27FC236}">
                <a16:creationId xmlns:a16="http://schemas.microsoft.com/office/drawing/2014/main" id="{7A3110D5-0D39-47EE-A1DB-25A961FE2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1571625"/>
            <a:ext cx="32861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O dragão usa a sedução para alcançar seus propósitos.</a:t>
            </a:r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1">
            <a:extLst>
              <a:ext uri="{FF2B5EF4-FFF2-40B4-BE49-F238E27FC236}">
                <a16:creationId xmlns:a16="http://schemas.microsoft.com/office/drawing/2014/main" id="{3B2EB36C-9FD2-4525-A8EE-6C8A349E7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688" y="2143125"/>
            <a:ext cx="542925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</a:rPr>
              <a:t>“Irou-se o dragão contra a mulher e foi pelejar com os restantes da sua descendência, os que guardam os mandamentos de Deus e têm o testemunho de Jesus.”</a:t>
            </a:r>
          </a:p>
          <a:p>
            <a:pPr algn="ctr" eaLnBrk="1" hangingPunct="1"/>
            <a:endParaRPr lang="pt-BR" altLang="pt-BR" sz="2800" b="1">
              <a:latin typeface="Arial Narrow" panose="020B0606020202030204" pitchFamily="34" charset="0"/>
            </a:endParaRPr>
          </a:p>
          <a:p>
            <a:pPr algn="ctr" eaLnBrk="1" hangingPunct="1"/>
            <a:r>
              <a:rPr lang="pt-BR" altLang="pt-BR" sz="2000" b="1">
                <a:latin typeface="Arial Narrow" panose="020B0606020202030204" pitchFamily="34" charset="0"/>
              </a:rPr>
              <a:t>Apocalipse 12:17</a:t>
            </a:r>
            <a:br>
              <a:rPr lang="pt-BR" altLang="pt-BR" sz="2800" b="1">
                <a:latin typeface="Arial Narrow" panose="020B0606020202030204" pitchFamily="34" charset="0"/>
              </a:rPr>
            </a:br>
            <a:endParaRPr lang="pt-BR" altLang="pt-BR" sz="2800" b="1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1">
            <a:extLst>
              <a:ext uri="{FF2B5EF4-FFF2-40B4-BE49-F238E27FC236}">
                <a16:creationId xmlns:a16="http://schemas.microsoft.com/office/drawing/2014/main" id="{3C8FF4F8-5C59-4180-A280-8C34408E1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5" y="1214438"/>
            <a:ext cx="3214688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Uma mulher pura, vestida de branco, é a igreja de Deus; uma mulher vestida de vermelho, é a igreja do inimigo de Deus (Apocalipse 17).</a:t>
            </a:r>
          </a:p>
        </p:txBody>
      </p:sp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ixaDeTexto 1">
            <a:extLst>
              <a:ext uri="{FF2B5EF4-FFF2-40B4-BE49-F238E27FC236}">
                <a16:creationId xmlns:a16="http://schemas.microsoft.com/office/drawing/2014/main" id="{8AD0A6EB-26D3-42ED-84FC-3E7280D11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688" y="2500313"/>
            <a:ext cx="5429250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</a:rPr>
              <a:t>“Viu-se grande sinal no céu, a saber, uma mulher vestida do sol com a lua debaixo dos pés e uma coroa de doze estrelas na cabeça.”</a:t>
            </a:r>
          </a:p>
          <a:p>
            <a:pPr algn="ctr" eaLnBrk="1" hangingPunct="1"/>
            <a:endParaRPr lang="pt-BR" altLang="pt-BR" sz="2800" b="1">
              <a:latin typeface="Arial Narrow" panose="020B0606020202030204" pitchFamily="34" charset="0"/>
            </a:endParaRPr>
          </a:p>
          <a:p>
            <a:pPr algn="ctr" eaLnBrk="1" hangingPunct="1"/>
            <a:r>
              <a:rPr lang="pt-BR" altLang="pt-BR" sz="2000" b="1">
                <a:latin typeface="Arial Narrow" panose="020B0606020202030204" pitchFamily="34" charset="0"/>
              </a:rPr>
              <a:t>Apocalipse 12:1</a:t>
            </a:r>
            <a:br>
              <a:rPr lang="pt-BR" altLang="pt-BR" sz="2800" b="1">
                <a:latin typeface="Arial Narrow" panose="020B0606020202030204" pitchFamily="34" charset="0"/>
              </a:rPr>
            </a:br>
            <a:endParaRPr lang="pt-BR" altLang="pt-BR" sz="2800" b="1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ixaDeTexto 1">
            <a:extLst>
              <a:ext uri="{FF2B5EF4-FFF2-40B4-BE49-F238E27FC236}">
                <a16:creationId xmlns:a16="http://schemas.microsoft.com/office/drawing/2014/main" id="{927FCA86-73E9-4CD4-9636-F3A2DA0B8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688" y="1928813"/>
            <a:ext cx="542925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</a:rPr>
              <a:t>“Eu, João, irmão vosso e companheiro na tribulação, no reino e na perseverança, em Jesus, achei-me na ilha chamada Patmos, por causa da palavra de Deus e do testemunho de Jesus.”</a:t>
            </a:r>
          </a:p>
          <a:p>
            <a:pPr algn="ctr" eaLnBrk="1" hangingPunct="1"/>
            <a:endParaRPr lang="pt-BR" altLang="pt-BR" sz="2800" b="1">
              <a:latin typeface="Arial Narrow" panose="020B0606020202030204" pitchFamily="34" charset="0"/>
            </a:endParaRPr>
          </a:p>
          <a:p>
            <a:pPr algn="ctr" eaLnBrk="1" hangingPunct="1"/>
            <a:r>
              <a:rPr lang="pt-BR" altLang="pt-BR" sz="2000" b="1">
                <a:latin typeface="Arial Narrow" panose="020B0606020202030204" pitchFamily="34" charset="0"/>
              </a:rPr>
              <a:t>Apocalipse 1:9</a:t>
            </a:r>
            <a:br>
              <a:rPr lang="pt-BR" altLang="pt-BR" sz="2800" b="1">
                <a:latin typeface="Arial Narrow" panose="020B0606020202030204" pitchFamily="34" charset="0"/>
              </a:rPr>
            </a:br>
            <a:endParaRPr lang="pt-BR" altLang="pt-BR" sz="2800" b="1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ixaDeTexto 1">
            <a:extLst>
              <a:ext uri="{FF2B5EF4-FFF2-40B4-BE49-F238E27FC236}">
                <a16:creationId xmlns:a16="http://schemas.microsoft.com/office/drawing/2014/main" id="{97BE413C-A388-4FD9-BE60-1ED508143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5" y="1285875"/>
            <a:ext cx="357187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O dragão termina perseguindo os que insistem em obedecer aos ensinamentos da Bíblia.</a:t>
            </a:r>
          </a:p>
        </p:txBody>
      </p:sp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ixaDeTexto 1">
            <a:extLst>
              <a:ext uri="{FF2B5EF4-FFF2-40B4-BE49-F238E27FC236}">
                <a16:creationId xmlns:a16="http://schemas.microsoft.com/office/drawing/2014/main" id="{03604DC3-5298-472B-973B-2DBC50CE7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9188" y="3571875"/>
            <a:ext cx="35718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Sua insistência em obedecer a Deus de acordo com Sua Palavra.</a:t>
            </a:r>
          </a:p>
        </p:txBody>
      </p:sp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">
            <a:extLst>
              <a:ext uri="{FF2B5EF4-FFF2-40B4-BE49-F238E27FC236}">
                <a16:creationId xmlns:a16="http://schemas.microsoft.com/office/drawing/2014/main" id="{48DE80F4-FB0B-4B00-9AE4-620A8EF77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2286000"/>
            <a:ext cx="35718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Lealdade e obediência a Deus e à Sua Palavra.</a:t>
            </a:r>
          </a:p>
        </p:txBody>
      </p:sp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ixaDeTexto 1">
            <a:extLst>
              <a:ext uri="{FF2B5EF4-FFF2-40B4-BE49-F238E27FC236}">
                <a16:creationId xmlns:a16="http://schemas.microsoft.com/office/drawing/2014/main" id="{ECC74F2A-9DC0-4624-86D4-E40436A11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2286000"/>
            <a:ext cx="35718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A obediência aos princípios eternos da palavra de Deus não é negociável.</a:t>
            </a:r>
          </a:p>
        </p:txBody>
      </p:sp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ixaDeTexto 1">
            <a:extLst>
              <a:ext uri="{FF2B5EF4-FFF2-40B4-BE49-F238E27FC236}">
                <a16:creationId xmlns:a16="http://schemas.microsoft.com/office/drawing/2014/main" id="{768E41E3-9E0E-44D6-915B-E04FB02F9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2214563"/>
            <a:ext cx="5429250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</a:rPr>
              <a:t>“Foi-lhe dado, também, que pelejasse contra os santos e os vencesse. Deu-se-lhe ainda autoridade sobre cada tribo, povo, língua e nação.” </a:t>
            </a:r>
          </a:p>
          <a:p>
            <a:pPr algn="ctr" eaLnBrk="1" hangingPunct="1"/>
            <a:endParaRPr lang="pt-BR" altLang="pt-BR" sz="2800" b="1">
              <a:latin typeface="Arial Narrow" panose="020B0606020202030204" pitchFamily="34" charset="0"/>
            </a:endParaRPr>
          </a:p>
          <a:p>
            <a:pPr algn="ctr" eaLnBrk="1" hangingPunct="1"/>
            <a:r>
              <a:rPr lang="pt-BR" altLang="pt-BR" sz="2000" b="1">
                <a:latin typeface="Arial Narrow" panose="020B0606020202030204" pitchFamily="34" charset="0"/>
              </a:rPr>
              <a:t>Apocalipse 13:7</a:t>
            </a:r>
            <a:br>
              <a:rPr lang="pt-BR" altLang="pt-BR" sz="2800" b="1">
                <a:latin typeface="Arial Narrow" panose="020B0606020202030204" pitchFamily="34" charset="0"/>
              </a:rPr>
            </a:br>
            <a:endParaRPr lang="pt-BR" altLang="pt-BR" sz="2800" b="1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aixaDeTexto 1">
            <a:extLst>
              <a:ext uri="{FF2B5EF4-FFF2-40B4-BE49-F238E27FC236}">
                <a16:creationId xmlns:a16="http://schemas.microsoft.com/office/drawing/2014/main" id="{8A333D19-4436-4865-9FA9-4F03D6E84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2428875"/>
            <a:ext cx="5429250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</a:rPr>
              <a:t>“E adorá-la-ão todos os que habitam sobre a Terra, aqueles cujos nomes não foram escritos no Livro da Vida do Cordeiro.”</a:t>
            </a:r>
          </a:p>
          <a:p>
            <a:pPr algn="ctr" eaLnBrk="1" hangingPunct="1"/>
            <a:endParaRPr lang="pt-BR" altLang="pt-BR" sz="2800" b="1">
              <a:latin typeface="Arial Narrow" panose="020B0606020202030204" pitchFamily="34" charset="0"/>
            </a:endParaRPr>
          </a:p>
          <a:p>
            <a:pPr algn="ctr" eaLnBrk="1" hangingPunct="1"/>
            <a:r>
              <a:rPr lang="pt-BR" altLang="pt-BR" sz="2000" b="1">
                <a:latin typeface="Arial Narrow" panose="020B0606020202030204" pitchFamily="34" charset="0"/>
              </a:rPr>
              <a:t>Apocalipse 13:8</a:t>
            </a:r>
            <a:br>
              <a:rPr lang="pt-BR" altLang="pt-BR" sz="2800" b="1">
                <a:latin typeface="Arial Narrow" panose="020B0606020202030204" pitchFamily="34" charset="0"/>
              </a:rPr>
            </a:br>
            <a:endParaRPr lang="pt-BR" altLang="pt-BR" sz="2800" b="1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aixaDeTexto 1">
            <a:extLst>
              <a:ext uri="{FF2B5EF4-FFF2-40B4-BE49-F238E27FC236}">
                <a16:creationId xmlns:a16="http://schemas.microsoft.com/office/drawing/2014/main" id="{8430A3AB-4C9C-4D47-A9E7-BF0141244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2428875"/>
            <a:ext cx="5429250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</a:rPr>
              <a:t>“Aqui está a perseverança dos santos, os que guardam os mandamentos de Deus e a fé em Jesus.”</a:t>
            </a:r>
          </a:p>
          <a:p>
            <a:pPr algn="ctr" eaLnBrk="1" hangingPunct="1"/>
            <a:endParaRPr lang="pt-BR" altLang="pt-BR" sz="2800" b="1">
              <a:latin typeface="Arial Narrow" panose="020B0606020202030204" pitchFamily="34" charset="0"/>
            </a:endParaRPr>
          </a:p>
          <a:p>
            <a:pPr algn="ctr" eaLnBrk="1" hangingPunct="1"/>
            <a:r>
              <a:rPr lang="pt-BR" altLang="pt-BR" sz="2000" b="1">
                <a:latin typeface="Arial Narrow" panose="020B0606020202030204" pitchFamily="34" charset="0"/>
              </a:rPr>
              <a:t>Apocalipse 14:12</a:t>
            </a:r>
            <a:br>
              <a:rPr lang="pt-BR" altLang="pt-BR" sz="2800" b="1">
                <a:latin typeface="Arial Narrow" panose="020B0606020202030204" pitchFamily="34" charset="0"/>
              </a:rPr>
            </a:br>
            <a:endParaRPr lang="pt-BR" altLang="pt-BR" sz="2800" b="1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aixaDeTexto 1">
            <a:extLst>
              <a:ext uri="{FF2B5EF4-FFF2-40B4-BE49-F238E27FC236}">
                <a16:creationId xmlns:a16="http://schemas.microsoft.com/office/drawing/2014/main" id="{5664D8F2-1FB0-4376-A213-F4EA01170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0313" y="2643188"/>
            <a:ext cx="46307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000" b="1">
                <a:solidFill>
                  <a:srgbClr val="FFC000"/>
                </a:solidFill>
                <a:cs typeface="Arial" panose="020B0604020202020204" pitchFamily="34" charset="0"/>
              </a:rPr>
              <a:t>Os mandamentos</a:t>
            </a:r>
          </a:p>
        </p:txBody>
      </p:sp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aixaDeTexto 1">
            <a:extLst>
              <a:ext uri="{FF2B5EF4-FFF2-40B4-BE49-F238E27FC236}">
                <a16:creationId xmlns:a16="http://schemas.microsoft.com/office/drawing/2014/main" id="{CA982500-5D1E-4F98-92C0-19F9BE976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2214563"/>
            <a:ext cx="30003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O que está em jogo são os mandamentos de Deus.</a:t>
            </a:r>
          </a:p>
        </p:txBody>
      </p:sp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aixaDeTexto 1">
            <a:extLst>
              <a:ext uri="{FF2B5EF4-FFF2-40B4-BE49-F238E27FC236}">
                <a16:creationId xmlns:a16="http://schemas.microsoft.com/office/drawing/2014/main" id="{7F420A98-88E3-49FC-A0F1-666941D1C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1857375"/>
            <a:ext cx="7286625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</a:rPr>
              <a:t>“Vi ainda outra besta emergir da terra. [...] A todos, os pequenos e os grandes, os ricos e os pobres, os livres e os escravos, faz que lhes seja dada certa marca sobre a mão direita ou sobre a fronte, para que ninguém possa comprar ou vender, senão aquele que tem a marca, o nome da besta ou o número do seu nome.”</a:t>
            </a:r>
          </a:p>
          <a:p>
            <a:pPr algn="ctr" eaLnBrk="1" hangingPunct="1"/>
            <a:endParaRPr lang="pt-BR" altLang="pt-BR" sz="2800" b="1">
              <a:latin typeface="Arial Narrow" panose="020B0606020202030204" pitchFamily="34" charset="0"/>
            </a:endParaRPr>
          </a:p>
          <a:p>
            <a:pPr algn="ctr" eaLnBrk="1" hangingPunct="1"/>
            <a:r>
              <a:rPr lang="pt-BR" altLang="pt-BR" sz="2000" b="1">
                <a:latin typeface="Arial Narrow" panose="020B0606020202030204" pitchFamily="34" charset="0"/>
              </a:rPr>
              <a:t>Apocalipse 13:11, 16, 17</a:t>
            </a:r>
            <a:br>
              <a:rPr lang="pt-BR" altLang="pt-BR" sz="2800" b="1">
                <a:latin typeface="Arial Narrow" panose="020B0606020202030204" pitchFamily="34" charset="0"/>
              </a:rPr>
            </a:br>
            <a:endParaRPr lang="pt-BR" altLang="pt-BR" sz="2800" b="1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aixaDeTexto 1">
            <a:extLst>
              <a:ext uri="{FF2B5EF4-FFF2-40B4-BE49-F238E27FC236}">
                <a16:creationId xmlns:a16="http://schemas.microsoft.com/office/drawing/2014/main" id="{86CD8160-5AA5-4361-BF8F-922848B0F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3000375"/>
            <a:ext cx="38576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Há pessoas que serão terrivelmente perseguidas.</a:t>
            </a:r>
          </a:p>
        </p:txBody>
      </p:sp>
    </p:spTree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aixaDeTexto 1">
            <a:extLst>
              <a:ext uri="{FF2B5EF4-FFF2-40B4-BE49-F238E27FC236}">
                <a16:creationId xmlns:a16="http://schemas.microsoft.com/office/drawing/2014/main" id="{594A3F2B-F3B4-425D-8305-4EBFF59AF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2286000"/>
            <a:ext cx="728662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</a:rPr>
              <a:t>“Depois disto, vi quatro anjos em pé nos quatro cantos da Terra, conservando seguros os quatro ventos da Terra, para que nenhum vento soprasse sobre a Terra, nem sobre o mar, nem sobre árvore alguma.”</a:t>
            </a:r>
          </a:p>
          <a:p>
            <a:pPr algn="ctr" eaLnBrk="1" hangingPunct="1"/>
            <a:endParaRPr lang="pt-BR" altLang="pt-BR" sz="2800" b="1">
              <a:latin typeface="Arial Narrow" panose="020B0606020202030204" pitchFamily="34" charset="0"/>
            </a:endParaRPr>
          </a:p>
          <a:p>
            <a:pPr algn="ctr" eaLnBrk="1" hangingPunct="1"/>
            <a:r>
              <a:rPr lang="pt-BR" altLang="pt-BR" sz="2000" b="1">
                <a:latin typeface="Arial Narrow" panose="020B0606020202030204" pitchFamily="34" charset="0"/>
              </a:rPr>
              <a:t>Apocalipse 7:1</a:t>
            </a:r>
            <a:br>
              <a:rPr lang="pt-BR" altLang="pt-BR" sz="2800" b="1">
                <a:latin typeface="Arial Narrow" panose="020B0606020202030204" pitchFamily="34" charset="0"/>
              </a:rPr>
            </a:br>
            <a:endParaRPr lang="pt-BR" altLang="pt-BR" sz="2800" b="1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aixaDeTexto 1">
            <a:extLst>
              <a:ext uri="{FF2B5EF4-FFF2-40B4-BE49-F238E27FC236}">
                <a16:creationId xmlns:a16="http://schemas.microsoft.com/office/drawing/2014/main" id="{7C9C3165-50DF-452D-96FB-45208168B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2143125"/>
            <a:ext cx="728662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</a:rPr>
              <a:t>“Vi outro anjo que subia do nascente do sol, tendo o selo do Deus vivo, e clamou em grande voz aos quatro anjos, aqueles aos quais fora dado fazer dano à Terra e ao mar, dizendo: Não danifiqueis nem a Terra, nem o mar, nem as árvores, até selarmos na fronte os servos do nosso Deus.”</a:t>
            </a:r>
          </a:p>
          <a:p>
            <a:pPr algn="ctr" eaLnBrk="1" hangingPunct="1"/>
            <a:endParaRPr lang="pt-BR" altLang="pt-BR" sz="2800" b="1">
              <a:latin typeface="Arial Narrow" panose="020B0606020202030204" pitchFamily="34" charset="0"/>
            </a:endParaRPr>
          </a:p>
          <a:p>
            <a:pPr algn="ctr" eaLnBrk="1" hangingPunct="1"/>
            <a:r>
              <a:rPr lang="pt-BR" altLang="pt-BR" sz="2000" b="1">
                <a:latin typeface="Arial Narrow" panose="020B0606020202030204" pitchFamily="34" charset="0"/>
              </a:rPr>
              <a:t>Apocalipse 7:2, 3</a:t>
            </a:r>
            <a:br>
              <a:rPr lang="pt-BR" altLang="pt-BR" sz="2800" b="1">
                <a:latin typeface="Arial Narrow" panose="020B0606020202030204" pitchFamily="34" charset="0"/>
              </a:rPr>
            </a:br>
            <a:endParaRPr lang="pt-BR" altLang="pt-BR" sz="2800" b="1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ixaDeTexto 1">
            <a:extLst>
              <a:ext uri="{FF2B5EF4-FFF2-40B4-BE49-F238E27FC236}">
                <a16:creationId xmlns:a16="http://schemas.microsoft.com/office/drawing/2014/main" id="{B68C0C35-B442-4DCC-96F2-14DF4150F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7438" y="2214563"/>
            <a:ext cx="4643437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Estamos em um dos momentos mais importantes da história do mundo, e muitas pessoas o ignoram.</a:t>
            </a:r>
            <a:endParaRPr lang="pt-BR" altLang="pt-BR" sz="2000" b="1" i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aixaDeTexto 1">
            <a:extLst>
              <a:ext uri="{FF2B5EF4-FFF2-40B4-BE49-F238E27FC236}">
                <a16:creationId xmlns:a16="http://schemas.microsoft.com/office/drawing/2014/main" id="{9043B8BF-A330-40F2-91B4-ED5484537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2714625"/>
            <a:ext cx="728662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</a:rPr>
              <a:t>“Se alguém adora a besta e a sua imagem e recebe a sua marca na fronte ou sobre a mão, também esse beberá do vinho da cólera de Deus.”</a:t>
            </a:r>
          </a:p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</a:rPr>
              <a:t> </a:t>
            </a:r>
          </a:p>
          <a:p>
            <a:pPr algn="ctr" eaLnBrk="1" hangingPunct="1"/>
            <a:r>
              <a:rPr lang="pt-BR" altLang="pt-BR" sz="2000" b="1">
                <a:latin typeface="Arial Narrow" panose="020B0606020202030204" pitchFamily="34" charset="0"/>
              </a:rPr>
              <a:t>Apocalipse 14:9, 10</a:t>
            </a:r>
            <a:br>
              <a:rPr lang="pt-BR" altLang="pt-BR" sz="2800" b="1">
                <a:latin typeface="Arial Narrow" panose="020B0606020202030204" pitchFamily="34" charset="0"/>
              </a:rPr>
            </a:br>
            <a:endParaRPr lang="pt-BR" altLang="pt-BR" sz="2800" b="1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238C7537-2332-4468-A4E3-755A030BE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2643188"/>
            <a:ext cx="3630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000" b="1">
                <a:solidFill>
                  <a:srgbClr val="FFC000"/>
                </a:solidFill>
                <a:cs typeface="Arial" panose="020B0604020202020204" pitchFamily="34" charset="0"/>
              </a:rPr>
              <a:t>INTRODUÇÃO</a:t>
            </a:r>
          </a:p>
        </p:txBody>
      </p:sp>
    </p:spTree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aixaDeTexto 1">
            <a:extLst>
              <a:ext uri="{FF2B5EF4-FFF2-40B4-BE49-F238E27FC236}">
                <a16:creationId xmlns:a16="http://schemas.microsoft.com/office/drawing/2014/main" id="{A081C866-301E-4063-ADDE-2986033EF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7688" y="2214563"/>
            <a:ext cx="40005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Por trás do selo de Deus está Sua autoridade, Sua Lei e os princípios eternos do governo divino.</a:t>
            </a:r>
            <a:endParaRPr lang="pt-BR" altLang="pt-BR" sz="2000" b="1" i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aixaDeTexto 1">
            <a:extLst>
              <a:ext uri="{FF2B5EF4-FFF2-40B4-BE49-F238E27FC236}">
                <a16:creationId xmlns:a16="http://schemas.microsoft.com/office/drawing/2014/main" id="{AD74220D-45B9-4E92-9EF9-4D0996779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2714625"/>
            <a:ext cx="728662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</a:rPr>
              <a:t>“Santificai os Meus sábados, pois servirão de sinal entre Mim e vós, para que saibais que Eu sou o Senhor, vosso Deus.”</a:t>
            </a:r>
          </a:p>
          <a:p>
            <a:pPr algn="ctr" eaLnBrk="1" hangingPunct="1"/>
            <a:endParaRPr lang="pt-BR" altLang="pt-BR" sz="2800" b="1">
              <a:latin typeface="Arial Narrow" panose="020B0606020202030204" pitchFamily="34" charset="0"/>
            </a:endParaRPr>
          </a:p>
          <a:p>
            <a:pPr algn="ctr" eaLnBrk="1" hangingPunct="1"/>
            <a:r>
              <a:rPr lang="pt-BR" altLang="pt-BR" sz="2000" b="1">
                <a:latin typeface="Arial Narrow" panose="020B0606020202030204" pitchFamily="34" charset="0"/>
              </a:rPr>
              <a:t>Ezequiel 20:20</a:t>
            </a:r>
            <a:br>
              <a:rPr lang="pt-BR" altLang="pt-BR" sz="2800" b="1">
                <a:latin typeface="Arial Narrow" panose="020B0606020202030204" pitchFamily="34" charset="0"/>
              </a:rPr>
            </a:br>
            <a:endParaRPr lang="pt-BR" altLang="pt-BR" sz="2800" b="1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aixaDeTexto 1">
            <a:extLst>
              <a:ext uri="{FF2B5EF4-FFF2-40B4-BE49-F238E27FC236}">
                <a16:creationId xmlns:a16="http://schemas.microsoft.com/office/drawing/2014/main" id="{725C65E7-0932-499A-ACEC-8D2C31DFD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2714625"/>
            <a:ext cx="7286625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</a:rPr>
              <a:t>“Porque, em certo lugar, assim disse, no tocante ao sétimo dia: E descansou Deus, no sétimo dia, de todas as obras que fizera. [...] Portanto, resta um repouso para o povo de Deus.”</a:t>
            </a:r>
          </a:p>
          <a:p>
            <a:pPr algn="ctr" eaLnBrk="1" hangingPunct="1"/>
            <a:endParaRPr lang="pt-BR" altLang="pt-BR" sz="2800" b="1">
              <a:latin typeface="Arial Narrow" panose="020B0606020202030204" pitchFamily="34" charset="0"/>
            </a:endParaRPr>
          </a:p>
          <a:p>
            <a:pPr algn="ctr" eaLnBrk="1" hangingPunct="1"/>
            <a:r>
              <a:rPr lang="pt-BR" altLang="pt-BR" sz="2000" b="1">
                <a:latin typeface="Arial Narrow" panose="020B0606020202030204" pitchFamily="34" charset="0"/>
              </a:rPr>
              <a:t>Hebreus 4:4, 9</a:t>
            </a:r>
            <a:br>
              <a:rPr lang="pt-BR" altLang="pt-BR" sz="2800" b="1">
                <a:latin typeface="Arial Narrow" panose="020B0606020202030204" pitchFamily="34" charset="0"/>
              </a:rPr>
            </a:br>
            <a:endParaRPr lang="pt-BR" altLang="pt-BR" sz="2800" b="1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aixaDeTexto 1">
            <a:extLst>
              <a:ext uri="{FF2B5EF4-FFF2-40B4-BE49-F238E27FC236}">
                <a16:creationId xmlns:a16="http://schemas.microsoft.com/office/drawing/2014/main" id="{FFE13F27-AE04-418D-B84B-B4B7AB67A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7688" y="2214563"/>
            <a:ext cx="40005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Mas há um grupo de pessoas que tem duas características: ama a Jesus e guarda Seus mandamentos.</a:t>
            </a:r>
            <a:endParaRPr lang="pt-BR" altLang="pt-BR" sz="2000" b="1" i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aixaDeTexto 1">
            <a:extLst>
              <a:ext uri="{FF2B5EF4-FFF2-40B4-BE49-F238E27FC236}">
                <a16:creationId xmlns:a16="http://schemas.microsoft.com/office/drawing/2014/main" id="{9AA7FC1D-44EA-4644-AA45-E307A4A0D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1428750"/>
            <a:ext cx="4071938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O dragão desatará toda sua ira contra as pessoas que fazem parte desse grupo e, através do poder religioso e do poder político, iniciará a maior perseguição religiosa de todos os tempos.</a:t>
            </a:r>
            <a:endParaRPr lang="pt-BR" altLang="pt-BR" sz="2000" b="1" i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aixaDeTexto 1">
            <a:extLst>
              <a:ext uri="{FF2B5EF4-FFF2-40B4-BE49-F238E27FC236}">
                <a16:creationId xmlns:a16="http://schemas.microsoft.com/office/drawing/2014/main" id="{19B4724A-846B-47D0-9F2C-5CDA5D459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2714625"/>
            <a:ext cx="72866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</a:rPr>
              <a:t>“Haverá tempo de angústia, qual nunca houve, desde que houve nação até àquele tempo.”</a:t>
            </a:r>
          </a:p>
          <a:p>
            <a:pPr algn="ctr" eaLnBrk="1" hangingPunct="1"/>
            <a:endParaRPr lang="pt-BR" altLang="pt-BR" sz="2800" b="1">
              <a:latin typeface="Arial Narrow" panose="020B0606020202030204" pitchFamily="34" charset="0"/>
            </a:endParaRPr>
          </a:p>
          <a:p>
            <a:pPr algn="ctr" eaLnBrk="1" hangingPunct="1"/>
            <a:r>
              <a:rPr lang="pt-BR" altLang="pt-BR" sz="2000" b="1">
                <a:latin typeface="Arial Narrow" panose="020B0606020202030204" pitchFamily="34" charset="0"/>
              </a:rPr>
              <a:t>Daniel 12:1</a:t>
            </a:r>
            <a:br>
              <a:rPr lang="pt-BR" altLang="pt-BR" sz="2800" b="1">
                <a:latin typeface="Arial Narrow" panose="020B0606020202030204" pitchFamily="34" charset="0"/>
              </a:rPr>
            </a:br>
            <a:endParaRPr lang="pt-BR" altLang="pt-BR" sz="2800" b="1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aixaDeTexto 1">
            <a:extLst>
              <a:ext uri="{FF2B5EF4-FFF2-40B4-BE49-F238E27FC236}">
                <a16:creationId xmlns:a16="http://schemas.microsoft.com/office/drawing/2014/main" id="{AD42A3FE-9018-46A5-8332-00E4B35D5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1785938"/>
            <a:ext cx="32861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Se o sábado é o selo de Deus, qual é a marca da besta?</a:t>
            </a:r>
          </a:p>
        </p:txBody>
      </p:sp>
    </p:spTree>
  </p:cSld>
  <p:clrMapOvr>
    <a:masterClrMapping/>
  </p:clrMapOvr>
  <p:transition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aixaDeTexto 1">
            <a:extLst>
              <a:ext uri="{FF2B5EF4-FFF2-40B4-BE49-F238E27FC236}">
                <a16:creationId xmlns:a16="http://schemas.microsoft.com/office/drawing/2014/main" id="{C187FB5F-0053-40AF-92BB-FD10E89DD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2714625"/>
            <a:ext cx="72866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</a:rPr>
              <a:t>“Seduz os que habitam sobre a terra por causa dos sinais que lhe foi dado executar diante da besta, dizendo aos que habitam sobre a terra que façam uma imagem à besta.”</a:t>
            </a:r>
          </a:p>
          <a:p>
            <a:pPr algn="ctr" eaLnBrk="1" hangingPunct="1"/>
            <a:endParaRPr lang="pt-BR" altLang="pt-BR" sz="2000" b="1">
              <a:latin typeface="Arial Narrow" panose="020B0606020202030204" pitchFamily="34" charset="0"/>
            </a:endParaRPr>
          </a:p>
          <a:p>
            <a:pPr algn="ctr" eaLnBrk="1" hangingPunct="1"/>
            <a:r>
              <a:rPr lang="pt-BR" altLang="pt-BR" sz="2000" b="1">
                <a:latin typeface="Arial Narrow" panose="020B0606020202030204" pitchFamily="34" charset="0"/>
              </a:rPr>
              <a:t>Apocalipse 13:14</a:t>
            </a:r>
            <a:br>
              <a:rPr lang="pt-BR" altLang="pt-BR" sz="2800" b="1">
                <a:latin typeface="Arial Narrow" panose="020B0606020202030204" pitchFamily="34" charset="0"/>
              </a:rPr>
            </a:br>
            <a:endParaRPr lang="pt-BR" altLang="pt-BR" sz="2800" b="1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aixaDeTexto 1">
            <a:extLst>
              <a:ext uri="{FF2B5EF4-FFF2-40B4-BE49-F238E27FC236}">
                <a16:creationId xmlns:a16="http://schemas.microsoft.com/office/drawing/2014/main" id="{C3781414-C6A0-4B32-84DF-46B62F330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9188" y="3286125"/>
            <a:ext cx="357187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Na Bíblia não há um só texto que diga que o sábado deixou de ser o verdadeiro dia de repouso.</a:t>
            </a:r>
          </a:p>
        </p:txBody>
      </p:sp>
    </p:spTree>
  </p:cSld>
  <p:clrMapOvr>
    <a:masterClrMapping/>
  </p:clrMapOvr>
  <p:transition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aixaDeTexto 1">
            <a:extLst>
              <a:ext uri="{FF2B5EF4-FFF2-40B4-BE49-F238E27FC236}">
                <a16:creationId xmlns:a16="http://schemas.microsoft.com/office/drawing/2014/main" id="{44E45921-B6A9-40B3-AD91-CBF64D603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1714500"/>
            <a:ext cx="300037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A observância do domingo pela igreja cristã só começou depois que Jesus subiu aos Céus.</a:t>
            </a:r>
            <a:endParaRPr lang="pt-BR" altLang="pt-BR" sz="2000" b="1" i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1">
            <a:extLst>
              <a:ext uri="{FF2B5EF4-FFF2-40B4-BE49-F238E27FC236}">
                <a16:creationId xmlns:a16="http://schemas.microsoft.com/office/drawing/2014/main" id="{C3864367-F1B9-4C6D-8B4E-A7FBDE748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688" y="2286000"/>
            <a:ext cx="5429250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</a:rPr>
              <a:t>“Então, sereis atribulados, e vos matarão. Sereis odiados de todas as nações, por causa do Meu nome.” </a:t>
            </a:r>
          </a:p>
          <a:p>
            <a:pPr algn="ctr" eaLnBrk="1" hangingPunct="1"/>
            <a:endParaRPr lang="pt-BR" altLang="pt-BR" sz="2800" b="1">
              <a:latin typeface="Arial Narrow" panose="020B0606020202030204" pitchFamily="34" charset="0"/>
            </a:endParaRPr>
          </a:p>
          <a:p>
            <a:pPr algn="ctr" eaLnBrk="1" hangingPunct="1"/>
            <a:r>
              <a:rPr lang="pt-BR" altLang="pt-BR" sz="2000" b="1">
                <a:latin typeface="Arial Narrow" panose="020B0606020202030204" pitchFamily="34" charset="0"/>
              </a:rPr>
              <a:t>Mateus 24:9</a:t>
            </a:r>
          </a:p>
          <a:p>
            <a:pPr algn="ctr" eaLnBrk="1" hangingPunct="1"/>
            <a:br>
              <a:rPr lang="pt-BR" altLang="pt-BR" sz="2800" b="1">
                <a:latin typeface="Arial Narrow" panose="020B0606020202030204" pitchFamily="34" charset="0"/>
              </a:rPr>
            </a:br>
            <a:endParaRPr lang="pt-BR" altLang="pt-BR" sz="2800" b="1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aixaDeTexto 1">
            <a:extLst>
              <a:ext uri="{FF2B5EF4-FFF2-40B4-BE49-F238E27FC236}">
                <a16:creationId xmlns:a16="http://schemas.microsoft.com/office/drawing/2014/main" id="{3F719F78-13B2-4C04-98D2-906A19F04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25" y="2643188"/>
            <a:ext cx="39449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000" b="1">
                <a:solidFill>
                  <a:srgbClr val="FFC000"/>
                </a:solidFill>
                <a:cs typeface="Arial" panose="020B0604020202020204" pitchFamily="34" charset="0"/>
              </a:rPr>
              <a:t>O Selo de Deus</a:t>
            </a:r>
          </a:p>
        </p:txBody>
      </p:sp>
    </p:spTree>
  </p:cSld>
  <p:clrMapOvr>
    <a:masterClrMapping/>
  </p:clrMapOvr>
  <p:transition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aixaDeTexto 1">
            <a:extLst>
              <a:ext uri="{FF2B5EF4-FFF2-40B4-BE49-F238E27FC236}">
                <a16:creationId xmlns:a16="http://schemas.microsoft.com/office/drawing/2014/main" id="{D7F6FF6D-37BB-4863-A6B4-E27500ABD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313" y="2071688"/>
            <a:ext cx="34290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O sétimo dia pertence a Cristo. É o sinal de Seu poder e de Sua autoridade.</a:t>
            </a:r>
          </a:p>
        </p:txBody>
      </p:sp>
    </p:spTree>
  </p:cSld>
  <p:clrMapOvr>
    <a:masterClrMapping/>
  </p:clrMapOvr>
  <p:transition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aixaDeTexto 1">
            <a:extLst>
              <a:ext uri="{FF2B5EF4-FFF2-40B4-BE49-F238E27FC236}">
                <a16:creationId xmlns:a16="http://schemas.microsoft.com/office/drawing/2014/main" id="{2E13005B-E84B-4AE4-A8BA-CD1264B82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2714625"/>
            <a:ext cx="72866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</a:rPr>
              <a:t>“De sorte que o Filho do homem é Senhor também do sábado.”</a:t>
            </a:r>
          </a:p>
          <a:p>
            <a:pPr algn="ctr" eaLnBrk="1" hangingPunct="1"/>
            <a:endParaRPr lang="pt-BR" altLang="pt-BR" sz="2800" b="1">
              <a:latin typeface="Arial Narrow" panose="020B0606020202030204" pitchFamily="34" charset="0"/>
            </a:endParaRPr>
          </a:p>
          <a:p>
            <a:pPr algn="ctr" eaLnBrk="1" hangingPunct="1"/>
            <a:r>
              <a:rPr lang="pt-BR" altLang="pt-BR" sz="2000" b="1">
                <a:latin typeface="Arial Narrow" panose="020B0606020202030204" pitchFamily="34" charset="0"/>
              </a:rPr>
              <a:t>Marcos 2:28</a:t>
            </a:r>
            <a:br>
              <a:rPr lang="pt-BR" altLang="pt-BR" sz="2800" b="1">
                <a:latin typeface="Arial Narrow" panose="020B0606020202030204" pitchFamily="34" charset="0"/>
              </a:rPr>
            </a:br>
            <a:endParaRPr lang="pt-BR" altLang="pt-BR" sz="2800" b="1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aixaDeTexto 1">
            <a:extLst>
              <a:ext uri="{FF2B5EF4-FFF2-40B4-BE49-F238E27FC236}">
                <a16:creationId xmlns:a16="http://schemas.microsoft.com/office/drawing/2014/main" id="{CD281823-1434-4691-98A3-47460FCD8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2714625"/>
            <a:ext cx="728662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</a:rPr>
              <a:t>“Santificai os Meus sábados, pois servirão de sinal entre Mim e vós, para que saibais que Eu sou o Senhor, vosso Deus.”</a:t>
            </a:r>
          </a:p>
          <a:p>
            <a:pPr algn="ctr" eaLnBrk="1" hangingPunct="1"/>
            <a:endParaRPr lang="pt-BR" altLang="pt-BR" sz="2800" b="1">
              <a:latin typeface="Arial Narrow" panose="020B0606020202030204" pitchFamily="34" charset="0"/>
            </a:endParaRPr>
          </a:p>
          <a:p>
            <a:pPr algn="ctr" eaLnBrk="1" hangingPunct="1"/>
            <a:r>
              <a:rPr lang="pt-BR" altLang="pt-BR" sz="2000" b="1">
                <a:latin typeface="Arial Narrow" panose="020B0606020202030204" pitchFamily="34" charset="0"/>
              </a:rPr>
              <a:t>Ezequiel 20:20</a:t>
            </a:r>
            <a:br>
              <a:rPr lang="pt-BR" altLang="pt-BR" sz="2800" b="1">
                <a:latin typeface="Arial Narrow" panose="020B0606020202030204" pitchFamily="34" charset="0"/>
              </a:rPr>
            </a:br>
            <a:endParaRPr lang="pt-BR" altLang="pt-BR" sz="2800" b="1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aixaDeTexto 1">
            <a:extLst>
              <a:ext uri="{FF2B5EF4-FFF2-40B4-BE49-F238E27FC236}">
                <a16:creationId xmlns:a16="http://schemas.microsoft.com/office/drawing/2014/main" id="{81ACFB28-2C2C-4DAD-8C88-118427AC9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643063"/>
            <a:ext cx="34290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Guardar o sétimo dia significa lealdade a Cristo, mas guardar o primeiro dia significa deslealdade.</a:t>
            </a:r>
          </a:p>
        </p:txBody>
      </p:sp>
    </p:spTree>
  </p:cSld>
  <p:clrMapOvr>
    <a:masterClrMapping/>
  </p:clrMapOvr>
  <p:transition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aixaDeTexto 1">
            <a:extLst>
              <a:ext uri="{FF2B5EF4-FFF2-40B4-BE49-F238E27FC236}">
                <a16:creationId xmlns:a16="http://schemas.microsoft.com/office/drawing/2014/main" id="{03F157B9-0AB3-4FBF-B369-9069E7A1C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2286000"/>
            <a:ext cx="7286625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</a:rPr>
              <a:t>“Quem é sábio, que entenda estas coisas; quem é prudente, que as saiba, porque os caminhos do Senhor são retos, e os justos andarão neles, mas os transgressores neles cairão.”</a:t>
            </a:r>
          </a:p>
          <a:p>
            <a:pPr algn="ctr" eaLnBrk="1" hangingPunct="1"/>
            <a:endParaRPr lang="pt-BR" altLang="pt-BR" sz="2800" b="1">
              <a:latin typeface="Arial Narrow" panose="020B0606020202030204" pitchFamily="34" charset="0"/>
            </a:endParaRPr>
          </a:p>
          <a:p>
            <a:pPr algn="ctr" eaLnBrk="1" hangingPunct="1"/>
            <a:r>
              <a:rPr lang="pt-BR" altLang="pt-BR" sz="2000" b="1">
                <a:latin typeface="Arial Narrow" panose="020B0606020202030204" pitchFamily="34" charset="0"/>
              </a:rPr>
              <a:t>Oséias 14:9</a:t>
            </a:r>
            <a:br>
              <a:rPr lang="pt-BR" altLang="pt-BR" sz="2800" b="1">
                <a:latin typeface="Arial Narrow" panose="020B0606020202030204" pitchFamily="34" charset="0"/>
              </a:rPr>
            </a:br>
            <a:endParaRPr lang="pt-BR" altLang="pt-BR" sz="2800" b="1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aixaDeTexto 1">
            <a:extLst>
              <a:ext uri="{FF2B5EF4-FFF2-40B4-BE49-F238E27FC236}">
                <a16:creationId xmlns:a16="http://schemas.microsoft.com/office/drawing/2014/main" id="{9E5AD384-752E-43A3-A1FA-CCFDF5D4E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714375"/>
            <a:ext cx="735806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A Bíblia afirma que essa perseguição será praticamente o último sinal e ocorrerá bem próximo do dia glorioso de Sua volta.</a:t>
            </a:r>
            <a:endParaRPr lang="pt-BR" altLang="pt-BR" sz="2000" b="1" i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aixaDeTexto 1">
            <a:extLst>
              <a:ext uri="{FF2B5EF4-FFF2-40B4-BE49-F238E27FC236}">
                <a16:creationId xmlns:a16="http://schemas.microsoft.com/office/drawing/2014/main" id="{03EBD043-423B-430B-A127-CC8E3B188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2643188"/>
            <a:ext cx="34877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000" b="1">
                <a:solidFill>
                  <a:srgbClr val="FFC000"/>
                </a:solidFill>
                <a:cs typeface="Arial" panose="020B0604020202020204" pitchFamily="34" charset="0"/>
              </a:rPr>
              <a:t>CONCLUSÃO</a:t>
            </a:r>
          </a:p>
        </p:txBody>
      </p:sp>
    </p:spTree>
  </p:cSld>
  <p:clrMapOvr>
    <a:masterClrMapping/>
  </p:clrMapOvr>
  <p:transition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aixaDeTexto 1">
            <a:extLst>
              <a:ext uri="{FF2B5EF4-FFF2-40B4-BE49-F238E27FC236}">
                <a16:creationId xmlns:a16="http://schemas.microsoft.com/office/drawing/2014/main" id="{2F2D0120-11DF-4D38-B8AD-BAFF3160E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5" y="2000250"/>
            <a:ext cx="7286625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</a:rPr>
              <a:t>“Faz forte ao cansado e multiplica as forças ao que não tem nenhum vigor. Os jovens se cansam e se fatigam, e os moços de exaustos caem, mas os que esperam no Senhor renovam as suas forças, sobem com asas como águias, correm e não se cansam, caminham e não se fatigam.”</a:t>
            </a:r>
          </a:p>
          <a:p>
            <a:pPr algn="ctr" eaLnBrk="1" hangingPunct="1"/>
            <a:endParaRPr lang="pt-BR" altLang="pt-BR" sz="2800" b="1">
              <a:latin typeface="Arial Narrow" panose="020B0606020202030204" pitchFamily="34" charset="0"/>
            </a:endParaRPr>
          </a:p>
          <a:p>
            <a:pPr algn="ctr" eaLnBrk="1" hangingPunct="1"/>
            <a:r>
              <a:rPr lang="pt-BR" altLang="pt-BR" sz="2000" b="1">
                <a:latin typeface="Arial Narrow" panose="020B0606020202030204" pitchFamily="34" charset="0"/>
              </a:rPr>
              <a:t>Isaías 40:29-31</a:t>
            </a:r>
            <a:br>
              <a:rPr lang="pt-BR" altLang="pt-BR" sz="2800" b="1">
                <a:latin typeface="Arial Narrow" panose="020B0606020202030204" pitchFamily="34" charset="0"/>
              </a:rPr>
            </a:br>
            <a:endParaRPr lang="pt-BR" altLang="pt-BR" sz="2800" b="1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aixaDeTexto 1">
            <a:extLst>
              <a:ext uri="{FF2B5EF4-FFF2-40B4-BE49-F238E27FC236}">
                <a16:creationId xmlns:a16="http://schemas.microsoft.com/office/drawing/2014/main" id="{FFC9413F-CEB5-4FE3-B991-4522DB4DB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5" y="2000250"/>
            <a:ext cx="728662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</a:rPr>
              <a:t>“Porque nesse tempo haverá grande tribulação, como desde o princípio do mundo até agora não tem havido e nem haverá jamais. Não tivessem aqueles dias sido abreviados, ninguém seria salvo; mas, por causa dos escolhidos, tais dias serão abreviados.”</a:t>
            </a:r>
          </a:p>
          <a:p>
            <a:pPr algn="ctr" eaLnBrk="1" hangingPunct="1"/>
            <a:endParaRPr lang="pt-BR" altLang="pt-BR" sz="2800" b="1">
              <a:latin typeface="Arial Narrow" panose="020B0606020202030204" pitchFamily="34" charset="0"/>
            </a:endParaRPr>
          </a:p>
          <a:p>
            <a:pPr algn="ctr" eaLnBrk="1" hangingPunct="1"/>
            <a:r>
              <a:rPr lang="pt-BR" altLang="pt-BR" sz="2000" b="1">
                <a:latin typeface="Arial Narrow" panose="020B0606020202030204" pitchFamily="34" charset="0"/>
              </a:rPr>
              <a:t>Mateus 24:21, 22</a:t>
            </a:r>
            <a:br>
              <a:rPr lang="pt-BR" altLang="pt-BR" sz="2800" b="1">
                <a:latin typeface="Arial Narrow" panose="020B0606020202030204" pitchFamily="34" charset="0"/>
              </a:rPr>
            </a:br>
            <a:endParaRPr lang="pt-BR" altLang="pt-BR" sz="2800" b="1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1">
            <a:extLst>
              <a:ext uri="{FF2B5EF4-FFF2-40B4-BE49-F238E27FC236}">
                <a16:creationId xmlns:a16="http://schemas.microsoft.com/office/drawing/2014/main" id="{793F6115-D9D9-4478-90CE-F073903C1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7563" y="2643188"/>
            <a:ext cx="2549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000" b="1">
                <a:solidFill>
                  <a:srgbClr val="FFC000"/>
                </a:solidFill>
                <a:cs typeface="Arial" panose="020B0604020202020204" pitchFamily="34" charset="0"/>
              </a:rPr>
              <a:t>O inimigo</a:t>
            </a:r>
          </a:p>
        </p:txBody>
      </p:sp>
    </p:spTree>
  </p:cSld>
  <p:clrMapOvr>
    <a:masterClrMapping/>
  </p:clrMapOvr>
  <p:transition>
    <p:wipe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aixaDeTexto 1">
            <a:extLst>
              <a:ext uri="{FF2B5EF4-FFF2-40B4-BE49-F238E27FC236}">
                <a16:creationId xmlns:a16="http://schemas.microsoft.com/office/drawing/2014/main" id="{F41B22EC-7E4F-4EA5-A3F4-BFF54BF32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1938" y="1928813"/>
            <a:ext cx="40005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Quando chegar a perseguição, onde você estará?</a:t>
            </a:r>
            <a:endParaRPr lang="pt-BR" altLang="pt-BR" sz="2000" b="1" i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>
            <a:extLst>
              <a:ext uri="{FF2B5EF4-FFF2-40B4-BE49-F238E27FC236}">
                <a16:creationId xmlns:a16="http://schemas.microsoft.com/office/drawing/2014/main" id="{6E43A9F1-62DE-4BE7-A4F7-F6716496E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1938" y="1714500"/>
            <a:ext cx="42862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“Em homenagem à extinção da superstição cristã.”</a:t>
            </a:r>
          </a:p>
        </p:txBody>
      </p: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aixaDeTexto 1">
            <a:extLst>
              <a:ext uri="{FF2B5EF4-FFF2-40B4-BE49-F238E27FC236}">
                <a16:creationId xmlns:a16="http://schemas.microsoft.com/office/drawing/2014/main" id="{9AF15DD3-CB1B-43AD-95DE-E274F3DD3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688" y="2071688"/>
            <a:ext cx="542925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</a:rPr>
              <a:t>“Mas, naqueles dias, após a referida tribulação, o sol escurecerá, a lua não dará a sua claridade, as estrelas cairão do firmamento, e os poderes dos céus serão abalados.”</a:t>
            </a:r>
          </a:p>
          <a:p>
            <a:pPr algn="ctr" eaLnBrk="1" hangingPunct="1"/>
            <a:endParaRPr lang="pt-BR" altLang="pt-BR" sz="2800" b="1">
              <a:latin typeface="Arial Narrow" panose="020B0606020202030204" pitchFamily="34" charset="0"/>
            </a:endParaRPr>
          </a:p>
          <a:p>
            <a:pPr algn="ctr" eaLnBrk="1" hangingPunct="1"/>
            <a:r>
              <a:rPr lang="pt-BR" altLang="pt-BR" sz="2000" b="1">
                <a:latin typeface="Arial Narrow" panose="020B0606020202030204" pitchFamily="34" charset="0"/>
              </a:rPr>
              <a:t>Marcos 13:24, 25</a:t>
            </a:r>
            <a:br>
              <a:rPr lang="pt-BR" altLang="pt-BR" sz="2800" b="1">
                <a:latin typeface="Arial Narrow" panose="020B0606020202030204" pitchFamily="34" charset="0"/>
              </a:rPr>
            </a:br>
            <a:endParaRPr lang="pt-BR" altLang="pt-BR" sz="2800" b="1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1">
            <a:extLst>
              <a:ext uri="{FF2B5EF4-FFF2-40B4-BE49-F238E27FC236}">
                <a16:creationId xmlns:a16="http://schemas.microsoft.com/office/drawing/2014/main" id="{828D4AB4-8F83-47E4-8ED5-89B9A8073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688" y="2500313"/>
            <a:ext cx="542925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</a:rPr>
              <a:t>“Então, sereis atribulados, e vos matarão. Sereis odiados de todas as nações, por causa do Meu nome.”</a:t>
            </a:r>
          </a:p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</a:rPr>
              <a:t> </a:t>
            </a:r>
          </a:p>
          <a:p>
            <a:pPr algn="ctr" eaLnBrk="1" hangingPunct="1"/>
            <a:r>
              <a:rPr lang="pt-BR" altLang="pt-BR" sz="2000" b="1">
                <a:latin typeface="Arial Narrow" panose="020B0606020202030204" pitchFamily="34" charset="0"/>
              </a:rPr>
              <a:t>Mateus 24:9</a:t>
            </a:r>
            <a:br>
              <a:rPr lang="pt-BR" altLang="pt-BR" sz="2800" b="1">
                <a:latin typeface="Arial Narrow" panose="020B0606020202030204" pitchFamily="34" charset="0"/>
              </a:rPr>
            </a:br>
            <a:endParaRPr lang="pt-BR" altLang="pt-BR" sz="2800" b="1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ixaDeTexto 1">
            <a:extLst>
              <a:ext uri="{FF2B5EF4-FFF2-40B4-BE49-F238E27FC236}">
                <a16:creationId xmlns:a16="http://schemas.microsoft.com/office/drawing/2014/main" id="{6DD50D60-2300-4CC9-9D6D-0AE8E16A5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1785938"/>
            <a:ext cx="328612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Esse inimigo é identificado na Bíblia com os nomes de Diabo e de Satanás.</a:t>
            </a:r>
          </a:p>
        </p:txBody>
      </p:sp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1213</Words>
  <Application>Microsoft Office PowerPoint</Application>
  <PresentationFormat>Apresentação na tela (4:3)</PresentationFormat>
  <Paragraphs>93</Paragraphs>
  <Slides>51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51</vt:i4>
      </vt:variant>
    </vt:vector>
  </HeadingPairs>
  <TitlesOfParts>
    <vt:vector size="55" baseType="lpstr">
      <vt:lpstr>Arial</vt:lpstr>
      <vt:lpstr>Calibri</vt:lpstr>
      <vt:lpstr>Arial Narrow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BergamoseiferT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SINAIS DE ESPERANÇA</dc:subject>
  <dc:creator>4TONS - Pr. Marcelo Augusto de Carvalho</dc:creator>
  <cp:keywords>www.4tons.com.br</cp:keywords>
  <dc:description>COMÉRCIO PROIBIDO. USO PESSOAL</dc:description>
  <cp:lastModifiedBy>UCB - Marcelo Augusto de Carvalho</cp:lastModifiedBy>
  <cp:revision>11</cp:revision>
  <dcterms:created xsi:type="dcterms:W3CDTF">2009-03-03T17:04:46Z</dcterms:created>
  <dcterms:modified xsi:type="dcterms:W3CDTF">2021-01-08T07:48:14Z</dcterms:modified>
  <cp:category>EVANGELISMO</cp:category>
</cp:coreProperties>
</file>