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174" autoAdjust="0"/>
  </p:normalViewPr>
  <p:slideViewPr>
    <p:cSldViewPr snapToGrid="0">
      <p:cViewPr varScale="1">
        <p:scale>
          <a:sx n="53" d="100"/>
          <a:sy n="53" d="100"/>
        </p:scale>
        <p:origin x="117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1346-D7BB-4252-882E-0EEF6D0FC980}" type="datetimeFigureOut">
              <a:rPr lang="pt-BR" smtClean="0"/>
              <a:pPr/>
              <a:t>21/11/2019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7515-CB06-47EE-A5EC-A28382B705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63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68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Pr. </a:t>
            </a:r>
            <a:r>
              <a:rPr lang="pt-BR" sz="1200" b="1">
                <a:solidFill>
                  <a:srgbClr val="FF0000"/>
                </a:solidFill>
                <a:latin typeface="Trebuchet MS" panose="020B0603020202020204" pitchFamily="34" charset="0"/>
              </a:rPr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34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título também pode ser HELP!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33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52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75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4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5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9" name="Forma livre 8"/>
          <p:cNvSpPr/>
          <p:nvPr/>
        </p:nvSpPr>
        <p:spPr>
          <a:xfrm>
            <a:off x="2454440" y="4271210"/>
            <a:ext cx="7194884" cy="2057400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4F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240" y="4462550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957179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950495"/>
            <a:ext cx="6241816" cy="47043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Conector angulado 12"/>
          <p:cNvCxnSpPr/>
          <p:nvPr/>
        </p:nvCxnSpPr>
        <p:spPr>
          <a:xfrm>
            <a:off x="1804737" y="974558"/>
            <a:ext cx="6003758" cy="2418347"/>
          </a:xfrm>
          <a:prstGeom prst="bentConnector3">
            <a:avLst>
              <a:gd name="adj1" fmla="val 1489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279071" y="379280"/>
            <a:ext cx="9633858" cy="1153885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3C9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6535" y="1817914"/>
            <a:ext cx="7467597" cy="4057954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grpSp>
        <p:nvGrpSpPr>
          <p:cNvPr id="4" name="Grupo 9"/>
          <p:cNvGrpSpPr/>
          <p:nvPr/>
        </p:nvGrpSpPr>
        <p:grpSpPr>
          <a:xfrm>
            <a:off x="-1" y="1648376"/>
            <a:ext cx="3356811" cy="5397002"/>
            <a:chOff x="-1" y="1648375"/>
            <a:chExt cx="3356811" cy="6593305"/>
          </a:xfrm>
        </p:grpSpPr>
        <p:sp>
          <p:nvSpPr>
            <p:cNvPr id="6" name="Forma livre 5"/>
            <p:cNvSpPr/>
            <p:nvPr userDrawn="1"/>
          </p:nvSpPr>
          <p:spPr>
            <a:xfrm>
              <a:off x="-1" y="1744628"/>
              <a:ext cx="3356811" cy="6497052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11" h="6497052">
                  <a:moveTo>
                    <a:pt x="0" y="938463"/>
                  </a:moveTo>
                  <a:lnTo>
                    <a:pt x="216569" y="24063"/>
                  </a:lnTo>
                  <a:lnTo>
                    <a:pt x="3356811" y="0"/>
                  </a:lnTo>
                  <a:cubicBezTo>
                    <a:pt x="3336758" y="1383632"/>
                    <a:pt x="3328738" y="2767263"/>
                    <a:pt x="3332748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B0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Forma livre 6"/>
            <p:cNvSpPr/>
            <p:nvPr userDrawn="1"/>
          </p:nvSpPr>
          <p:spPr>
            <a:xfrm>
              <a:off x="0" y="1648375"/>
              <a:ext cx="264696" cy="6593305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  <a:gd name="connsiteX0" fmla="*/ 0 w 3332748"/>
                <a:gd name="connsiteY0" fmla="*/ 914400 h 6472989"/>
                <a:gd name="connsiteX1" fmla="*/ 216569 w 3332748"/>
                <a:gd name="connsiteY1" fmla="*/ 0 h 6472989"/>
                <a:gd name="connsiteX2" fmla="*/ 1588169 w 3332748"/>
                <a:gd name="connsiteY2" fmla="*/ 1 h 6472989"/>
                <a:gd name="connsiteX3" fmla="*/ 3332748 w 3332748"/>
                <a:gd name="connsiteY3" fmla="*/ 4114800 h 6472989"/>
                <a:gd name="connsiteX4" fmla="*/ 1 w 3332748"/>
                <a:gd name="connsiteY4" fmla="*/ 6472989 h 6472989"/>
                <a:gd name="connsiteX5" fmla="*/ 1 w 3332748"/>
                <a:gd name="connsiteY5" fmla="*/ 5558589 h 6472989"/>
                <a:gd name="connsiteX6" fmla="*/ 0 w 3332748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806116 w 1588169"/>
                <a:gd name="connsiteY3" fmla="*/ 4126831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770021 w 1588169"/>
                <a:gd name="connsiteY3" fmla="*/ 4114800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770021"/>
                <a:gd name="connsiteY0" fmla="*/ 914400 h 6472989"/>
                <a:gd name="connsiteX1" fmla="*/ 216569 w 770021"/>
                <a:gd name="connsiteY1" fmla="*/ 0 h 6472989"/>
                <a:gd name="connsiteX2" fmla="*/ 709864 w 770021"/>
                <a:gd name="connsiteY2" fmla="*/ 12032 h 6472989"/>
                <a:gd name="connsiteX3" fmla="*/ 770021 w 770021"/>
                <a:gd name="connsiteY3" fmla="*/ 4114800 h 6472989"/>
                <a:gd name="connsiteX4" fmla="*/ 1 w 770021"/>
                <a:gd name="connsiteY4" fmla="*/ 6472989 h 6472989"/>
                <a:gd name="connsiteX5" fmla="*/ 1 w 770021"/>
                <a:gd name="connsiteY5" fmla="*/ 5558589 h 6472989"/>
                <a:gd name="connsiteX6" fmla="*/ 0 w 770021"/>
                <a:gd name="connsiteY6" fmla="*/ 914400 h 6472989"/>
                <a:gd name="connsiteX0" fmla="*/ 0 w 733926"/>
                <a:gd name="connsiteY0" fmla="*/ 914400 h 6472989"/>
                <a:gd name="connsiteX1" fmla="*/ 216569 w 733926"/>
                <a:gd name="connsiteY1" fmla="*/ 0 h 6472989"/>
                <a:gd name="connsiteX2" fmla="*/ 709864 w 733926"/>
                <a:gd name="connsiteY2" fmla="*/ 12032 h 6472989"/>
                <a:gd name="connsiteX3" fmla="*/ 733926 w 733926"/>
                <a:gd name="connsiteY3" fmla="*/ 4114800 h 6472989"/>
                <a:gd name="connsiteX4" fmla="*/ 1 w 733926"/>
                <a:gd name="connsiteY4" fmla="*/ 6472989 h 6472989"/>
                <a:gd name="connsiteX5" fmla="*/ 1 w 733926"/>
                <a:gd name="connsiteY5" fmla="*/ 5558589 h 6472989"/>
                <a:gd name="connsiteX6" fmla="*/ 0 w 733926"/>
                <a:gd name="connsiteY6" fmla="*/ 914400 h 6472989"/>
                <a:gd name="connsiteX0" fmla="*/ 0 w 733926"/>
                <a:gd name="connsiteY0" fmla="*/ 902368 h 6460957"/>
                <a:gd name="connsiteX1" fmla="*/ 204538 w 733926"/>
                <a:gd name="connsiteY1" fmla="*/ 72189 h 6460957"/>
                <a:gd name="connsiteX2" fmla="*/ 709864 w 733926"/>
                <a:gd name="connsiteY2" fmla="*/ 0 h 6460957"/>
                <a:gd name="connsiteX3" fmla="*/ 733926 w 733926"/>
                <a:gd name="connsiteY3" fmla="*/ 4102768 h 6460957"/>
                <a:gd name="connsiteX4" fmla="*/ 1 w 733926"/>
                <a:gd name="connsiteY4" fmla="*/ 6460957 h 6460957"/>
                <a:gd name="connsiteX5" fmla="*/ 1 w 733926"/>
                <a:gd name="connsiteY5" fmla="*/ 5546557 h 6460957"/>
                <a:gd name="connsiteX6" fmla="*/ 0 w 733926"/>
                <a:gd name="connsiteY6" fmla="*/ 902368 h 6460957"/>
                <a:gd name="connsiteX0" fmla="*/ 0 w 733926"/>
                <a:gd name="connsiteY0" fmla="*/ 926431 h 6485020"/>
                <a:gd name="connsiteX1" fmla="*/ 192506 w 733926"/>
                <a:gd name="connsiteY1" fmla="*/ 0 h 6485020"/>
                <a:gd name="connsiteX2" fmla="*/ 709864 w 733926"/>
                <a:gd name="connsiteY2" fmla="*/ 24063 h 6485020"/>
                <a:gd name="connsiteX3" fmla="*/ 733926 w 733926"/>
                <a:gd name="connsiteY3" fmla="*/ 4126831 h 6485020"/>
                <a:gd name="connsiteX4" fmla="*/ 1 w 733926"/>
                <a:gd name="connsiteY4" fmla="*/ 6485020 h 6485020"/>
                <a:gd name="connsiteX5" fmla="*/ 1 w 733926"/>
                <a:gd name="connsiteY5" fmla="*/ 5570620 h 6485020"/>
                <a:gd name="connsiteX6" fmla="*/ 0 w 733926"/>
                <a:gd name="connsiteY6" fmla="*/ 926431 h 6485020"/>
                <a:gd name="connsiteX0" fmla="*/ 0 w 733926"/>
                <a:gd name="connsiteY0" fmla="*/ 938463 h 6497052"/>
                <a:gd name="connsiteX1" fmla="*/ 192506 w 733926"/>
                <a:gd name="connsiteY1" fmla="*/ 12032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  <a:gd name="connsiteX0" fmla="*/ 0 w 733926"/>
                <a:gd name="connsiteY0" fmla="*/ 938463 h 6497052"/>
                <a:gd name="connsiteX1" fmla="*/ 626189 w 733926"/>
                <a:gd name="connsiteY1" fmla="*/ 108284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26" h="6497052">
                  <a:moveTo>
                    <a:pt x="0" y="938463"/>
                  </a:moveTo>
                  <a:lnTo>
                    <a:pt x="626189" y="108284"/>
                  </a:lnTo>
                  <a:lnTo>
                    <a:pt x="709864" y="0"/>
                  </a:lnTo>
                  <a:cubicBezTo>
                    <a:pt x="689811" y="1383632"/>
                    <a:pt x="729916" y="2767263"/>
                    <a:pt x="733926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82C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99D2EB"/>
                </a:solidFill>
              </a:endParaRPr>
            </a:p>
          </p:txBody>
        </p:sp>
      </p:grpSp>
      <p:sp>
        <p:nvSpPr>
          <p:cNvPr id="8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1720395"/>
            <a:ext cx="3079750" cy="3377386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-1" y="360948"/>
            <a:ext cx="3356811" cy="6497052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11" h="6497052">
                <a:moveTo>
                  <a:pt x="0" y="938463"/>
                </a:moveTo>
                <a:lnTo>
                  <a:pt x="216569" y="24063"/>
                </a:lnTo>
                <a:lnTo>
                  <a:pt x="3356811" y="0"/>
                </a:lnTo>
                <a:cubicBezTo>
                  <a:pt x="3336758" y="1383632"/>
                  <a:pt x="3328738" y="2767263"/>
                  <a:pt x="3332748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B0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0263" y="424506"/>
            <a:ext cx="7972957" cy="4057954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defRPr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0" y="264695"/>
            <a:ext cx="264696" cy="6593305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  <a:gd name="connsiteX0" fmla="*/ 0 w 3332748"/>
              <a:gd name="connsiteY0" fmla="*/ 914400 h 6472989"/>
              <a:gd name="connsiteX1" fmla="*/ 216569 w 3332748"/>
              <a:gd name="connsiteY1" fmla="*/ 0 h 6472989"/>
              <a:gd name="connsiteX2" fmla="*/ 1588169 w 3332748"/>
              <a:gd name="connsiteY2" fmla="*/ 1 h 6472989"/>
              <a:gd name="connsiteX3" fmla="*/ 3332748 w 3332748"/>
              <a:gd name="connsiteY3" fmla="*/ 4114800 h 6472989"/>
              <a:gd name="connsiteX4" fmla="*/ 1 w 3332748"/>
              <a:gd name="connsiteY4" fmla="*/ 6472989 h 6472989"/>
              <a:gd name="connsiteX5" fmla="*/ 1 w 3332748"/>
              <a:gd name="connsiteY5" fmla="*/ 5558589 h 6472989"/>
              <a:gd name="connsiteX6" fmla="*/ 0 w 3332748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806116 w 1588169"/>
              <a:gd name="connsiteY3" fmla="*/ 4126831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770021 w 1588169"/>
              <a:gd name="connsiteY3" fmla="*/ 4114800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770021"/>
              <a:gd name="connsiteY0" fmla="*/ 914400 h 6472989"/>
              <a:gd name="connsiteX1" fmla="*/ 216569 w 770021"/>
              <a:gd name="connsiteY1" fmla="*/ 0 h 6472989"/>
              <a:gd name="connsiteX2" fmla="*/ 709864 w 770021"/>
              <a:gd name="connsiteY2" fmla="*/ 12032 h 6472989"/>
              <a:gd name="connsiteX3" fmla="*/ 770021 w 770021"/>
              <a:gd name="connsiteY3" fmla="*/ 4114800 h 6472989"/>
              <a:gd name="connsiteX4" fmla="*/ 1 w 770021"/>
              <a:gd name="connsiteY4" fmla="*/ 6472989 h 6472989"/>
              <a:gd name="connsiteX5" fmla="*/ 1 w 770021"/>
              <a:gd name="connsiteY5" fmla="*/ 5558589 h 6472989"/>
              <a:gd name="connsiteX6" fmla="*/ 0 w 770021"/>
              <a:gd name="connsiteY6" fmla="*/ 914400 h 6472989"/>
              <a:gd name="connsiteX0" fmla="*/ 0 w 733926"/>
              <a:gd name="connsiteY0" fmla="*/ 914400 h 6472989"/>
              <a:gd name="connsiteX1" fmla="*/ 216569 w 733926"/>
              <a:gd name="connsiteY1" fmla="*/ 0 h 6472989"/>
              <a:gd name="connsiteX2" fmla="*/ 709864 w 733926"/>
              <a:gd name="connsiteY2" fmla="*/ 12032 h 6472989"/>
              <a:gd name="connsiteX3" fmla="*/ 733926 w 733926"/>
              <a:gd name="connsiteY3" fmla="*/ 4114800 h 6472989"/>
              <a:gd name="connsiteX4" fmla="*/ 1 w 733926"/>
              <a:gd name="connsiteY4" fmla="*/ 6472989 h 6472989"/>
              <a:gd name="connsiteX5" fmla="*/ 1 w 733926"/>
              <a:gd name="connsiteY5" fmla="*/ 5558589 h 6472989"/>
              <a:gd name="connsiteX6" fmla="*/ 0 w 733926"/>
              <a:gd name="connsiteY6" fmla="*/ 914400 h 6472989"/>
              <a:gd name="connsiteX0" fmla="*/ 0 w 733926"/>
              <a:gd name="connsiteY0" fmla="*/ 902368 h 6460957"/>
              <a:gd name="connsiteX1" fmla="*/ 204538 w 733926"/>
              <a:gd name="connsiteY1" fmla="*/ 72189 h 6460957"/>
              <a:gd name="connsiteX2" fmla="*/ 709864 w 733926"/>
              <a:gd name="connsiteY2" fmla="*/ 0 h 6460957"/>
              <a:gd name="connsiteX3" fmla="*/ 733926 w 733926"/>
              <a:gd name="connsiteY3" fmla="*/ 4102768 h 6460957"/>
              <a:gd name="connsiteX4" fmla="*/ 1 w 733926"/>
              <a:gd name="connsiteY4" fmla="*/ 6460957 h 6460957"/>
              <a:gd name="connsiteX5" fmla="*/ 1 w 733926"/>
              <a:gd name="connsiteY5" fmla="*/ 5546557 h 6460957"/>
              <a:gd name="connsiteX6" fmla="*/ 0 w 733926"/>
              <a:gd name="connsiteY6" fmla="*/ 902368 h 6460957"/>
              <a:gd name="connsiteX0" fmla="*/ 0 w 733926"/>
              <a:gd name="connsiteY0" fmla="*/ 926431 h 6485020"/>
              <a:gd name="connsiteX1" fmla="*/ 192506 w 733926"/>
              <a:gd name="connsiteY1" fmla="*/ 0 h 6485020"/>
              <a:gd name="connsiteX2" fmla="*/ 709864 w 733926"/>
              <a:gd name="connsiteY2" fmla="*/ 24063 h 6485020"/>
              <a:gd name="connsiteX3" fmla="*/ 733926 w 733926"/>
              <a:gd name="connsiteY3" fmla="*/ 4126831 h 6485020"/>
              <a:gd name="connsiteX4" fmla="*/ 1 w 733926"/>
              <a:gd name="connsiteY4" fmla="*/ 6485020 h 6485020"/>
              <a:gd name="connsiteX5" fmla="*/ 1 w 733926"/>
              <a:gd name="connsiteY5" fmla="*/ 5570620 h 6485020"/>
              <a:gd name="connsiteX6" fmla="*/ 0 w 733926"/>
              <a:gd name="connsiteY6" fmla="*/ 926431 h 6485020"/>
              <a:gd name="connsiteX0" fmla="*/ 0 w 733926"/>
              <a:gd name="connsiteY0" fmla="*/ 938463 h 6497052"/>
              <a:gd name="connsiteX1" fmla="*/ 192506 w 733926"/>
              <a:gd name="connsiteY1" fmla="*/ 12032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  <a:gd name="connsiteX0" fmla="*/ 0 w 733926"/>
              <a:gd name="connsiteY0" fmla="*/ 938463 h 6497052"/>
              <a:gd name="connsiteX1" fmla="*/ 626189 w 733926"/>
              <a:gd name="connsiteY1" fmla="*/ 108284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26" h="6497052">
                <a:moveTo>
                  <a:pt x="0" y="938463"/>
                </a:moveTo>
                <a:lnTo>
                  <a:pt x="626189" y="108284"/>
                </a:lnTo>
                <a:lnTo>
                  <a:pt x="709864" y="0"/>
                </a:lnTo>
                <a:cubicBezTo>
                  <a:pt x="689811" y="1383632"/>
                  <a:pt x="729916" y="2767263"/>
                  <a:pt x="733926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82C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D2EB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336714"/>
            <a:ext cx="3079750" cy="4090905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36163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7914"/>
            <a:ext cx="9601196" cy="4057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a-VC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Se alimentar de forma saudável e praticar exercícios faz com que o corpo controle o nível de açúcar ingerido.</a:t>
            </a:r>
          </a:p>
          <a:p>
            <a:r>
              <a:rPr lang="pt-BR"/>
              <a:t>No caso da diabetes tipo 1, o paciente fará uso constante de insulina, porém, a quantidade pode ser menor devido ao estilo de vida.</a:t>
            </a:r>
          </a:p>
          <a:p>
            <a:r>
              <a:rPr lang="pt-BR"/>
              <a:t>Na diabetes tipo 2, o tratamento é bem mais flexível, podendo quase em sua totalidade não usar medicamento se fizer exercícios regularmente e se alimentar corretamente, ingerindo muitas frutas, verduras e castanhas.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Cuide do seu pâncreas!</a:t>
            </a:r>
            <a:endParaRPr lang="pt-BR" dirty="0"/>
          </a:p>
        </p:txBody>
      </p:sp>
      <p:pic>
        <p:nvPicPr>
          <p:cNvPr id="7" name="Espaço Reservado para Imagem 6" descr="7639162_s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1717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“A dieta vegetariana é uma opção saudável, mesmo para quem tem diabetes. As pesquisas indicam que esse tipo de alimentação pode ajudar a evitar e controlar o Diabetes”.</a:t>
            </a:r>
          </a:p>
          <a:p>
            <a:endParaRPr lang="pt-BR"/>
          </a:p>
          <a:p>
            <a:r>
              <a:rPr lang="pt-BR"/>
              <a:t>“Se as pessoas estiverem caindo constantemente de um abismo, você pode colocar ambulâncias embaixo do abismo ou construir uma cerca em cima. Temos colocado ambulâncias demais embaixo”. Denis Burkitt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Vamos construir cercas.</a:t>
            </a:r>
            <a:endParaRPr lang="pt-BR" dirty="0"/>
          </a:p>
        </p:txBody>
      </p:sp>
      <p:pic>
        <p:nvPicPr>
          <p:cNvPr id="7" name="Espaço Reservado para Imagem 6" descr="food-for-diabetes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02511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Nosso corpo não é uma casa de diversões, mas sim o Templo do Espírito Santo, e isto faz toda a diferença.</a:t>
            </a:r>
          </a:p>
          <a:p>
            <a:r>
              <a:rPr lang="pt-BR"/>
              <a:t>Provérbios 22:6</a:t>
            </a:r>
          </a:p>
          <a:p>
            <a:r>
              <a:rPr lang="pt-BR"/>
              <a:t>Deuteronômio 6:6 e 7  </a:t>
            </a:r>
          </a:p>
          <a:p>
            <a:r>
              <a:rPr lang="pt-BR"/>
              <a:t>1 Coríntios 10:31</a:t>
            </a:r>
            <a:endParaRPr lang="pt-BR" dirty="0"/>
          </a:p>
        </p:txBody>
      </p:sp>
      <p:pic>
        <p:nvPicPr>
          <p:cNvPr id="9" name="Espaço Reservado para Imagem 8" descr="healthyfamily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55902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Ezequiel 36:26: “Darei a vocês um coração novo e porei um espírito novo em vocês; tirarei de vocês o coração de pedra e lhes darei um coração de carne”.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Precisa mudar os hábitos e não consegue?</a:t>
            </a:r>
            <a:endParaRPr lang="pt-BR" dirty="0"/>
          </a:p>
        </p:txBody>
      </p:sp>
      <p:pic>
        <p:nvPicPr>
          <p:cNvPr id="7" name="Espaço Reservado para Imagem 6" descr="family-praying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385052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Por que o melhor Plano de Saúde é a mudança no Estilo de Vida?</a:t>
            </a:r>
          </a:p>
          <a:p>
            <a:r>
              <a:rPr lang="pt-BR"/>
              <a:t>Quais são as principais mudanças no estilo de vida que devo fazer para evitar a Obesidade e Diabetes?</a:t>
            </a:r>
          </a:p>
          <a:p>
            <a:r>
              <a:rPr lang="pt-BR"/>
              <a:t>Qual é o seu IMC? Você está dentro do peso, acima do peso, ou já está em estado de Obesidade?</a:t>
            </a:r>
          </a:p>
          <a:p>
            <a:r>
              <a:rPr lang="pt-BR"/>
              <a:t>O que você acha da frase: “A prevenção não é simplesmente melhor do que a cura; é a cura em si”. </a:t>
            </a:r>
            <a:endParaRPr lang="pt-BR" dirty="0"/>
          </a:p>
        </p:txBody>
      </p:sp>
      <p:pic>
        <p:nvPicPr>
          <p:cNvPr id="10" name="Espaço Reservado para Imagem 9" descr="aetna-health-family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87908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pt-BR" dirty="0"/>
              <a:t>O Peso da Obesidade</a:t>
            </a:r>
          </a:p>
        </p:txBody>
      </p:sp>
    </p:spTree>
    <p:extLst>
      <p:ext uri="{BB962C8B-B14F-4D97-AF65-F5344CB8AC3E}">
        <p14:creationId xmlns:p14="http://schemas.microsoft.com/office/powerpoint/2010/main" val="42597271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Doenças cardíacas;</a:t>
            </a:r>
          </a:p>
          <a:p>
            <a:r>
              <a:rPr lang="pt-BR" dirty="0"/>
              <a:t>Cânceres;</a:t>
            </a:r>
          </a:p>
          <a:p>
            <a:r>
              <a:rPr lang="pt-BR" dirty="0"/>
              <a:t>Doenças respiratórias; e</a:t>
            </a:r>
          </a:p>
          <a:p>
            <a:r>
              <a:rPr lang="pt-BR" dirty="0"/>
              <a:t>Diabetes.</a:t>
            </a:r>
          </a:p>
          <a:p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Milhares lutam contra:</a:t>
            </a:r>
          </a:p>
        </p:txBody>
      </p:sp>
      <p:pic>
        <p:nvPicPr>
          <p:cNvPr id="10" name="Espaço Reservado para Imagem 9" descr="Drpastore_medico_e_pacient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8668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Consumo de Tabaco</a:t>
            </a:r>
          </a:p>
          <a:p>
            <a:r>
              <a:rPr lang="pt-BR"/>
              <a:t>Sedentarismo</a:t>
            </a:r>
          </a:p>
          <a:p>
            <a:r>
              <a:rPr lang="pt-BR"/>
              <a:t>Ingestão de Álcool</a:t>
            </a:r>
          </a:p>
          <a:p>
            <a:r>
              <a:rPr lang="pt-BR"/>
              <a:t>Alimentação 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Fatores que aumentam as chances</a:t>
            </a:r>
            <a:endParaRPr lang="pt-BR" dirty="0"/>
          </a:p>
        </p:txBody>
      </p:sp>
      <p:pic>
        <p:nvPicPr>
          <p:cNvPr id="7" name="Espaço Reservado para Imagem 6" descr="tongkat-ali-alcohol-and-tobacco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08146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Para os adventistas, o maior risco, já que não ingerem álcool nem tabaco, é que o sedentarismo e a má alimentação acarretem na obesidade.</a:t>
            </a:r>
            <a:endParaRPr lang="pt-BR" dirty="0"/>
          </a:p>
        </p:txBody>
      </p:sp>
      <p:pic>
        <p:nvPicPr>
          <p:cNvPr id="11" name="Espaço Reservado para Imagem 10" descr="hox0jo0yu4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 l="2949" r="2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2486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Hoje, a obesidade já é considerada uma pandemia, pois afeta muitas pessoas em praticamente todo o mundo.</a:t>
            </a:r>
          </a:p>
          <a:p>
            <a:r>
              <a:rPr lang="pt-BR" dirty="0"/>
              <a:t>A cada ano, quase 3 milhões de pessoas morrem como resultado direto de estarem acima do peso, independente da classe social.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CUIDADO!</a:t>
            </a:r>
            <a:endParaRPr lang="pt-BR" dirty="0"/>
          </a:p>
        </p:txBody>
      </p:sp>
      <p:pic>
        <p:nvPicPr>
          <p:cNvPr id="7" name="Espaço Reservado para Imagem 6" descr="doenca_coracao_materia_Thinkstock_e_Getty_Image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77703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Calcule seu IMC:</a:t>
            </a:r>
          </a:p>
          <a:p>
            <a:pPr lvl="1"/>
            <a:r>
              <a:rPr lang="pt-BR"/>
              <a:t>Peso / Altura x Altura</a:t>
            </a:r>
          </a:p>
          <a:p>
            <a:pPr lvl="1"/>
            <a:r>
              <a:rPr lang="pt-BR"/>
              <a:t>EX: 60 kg / (1,70 x 1,70) = 20.8</a:t>
            </a:r>
          </a:p>
          <a:p>
            <a:pPr lvl="1"/>
            <a:r>
              <a:rPr lang="pt-BR"/>
              <a:t>Se exceder 25, está acima do peso; se exceder 30, está na obesidade.</a:t>
            </a:r>
          </a:p>
          <a:p>
            <a:pPr lvl="1"/>
            <a:endParaRPr lang="pt-BR"/>
          </a:p>
          <a:p>
            <a:pPr lvl="1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Será que estou obeso?</a:t>
            </a:r>
            <a:endParaRPr lang="pt-BR" dirty="0"/>
          </a:p>
        </p:txBody>
      </p:sp>
      <p:pic>
        <p:nvPicPr>
          <p:cNvPr id="7" name="Espaço Reservado para Imagem 6" descr="Weighing-Scales-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533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Várias complicações surgem com a obesidade, uma delas é a diabetes.</a:t>
            </a:r>
          </a:p>
          <a:p>
            <a:r>
              <a:rPr lang="pt-BR" dirty="0"/>
              <a:t>O que é?</a:t>
            </a:r>
          </a:p>
          <a:p>
            <a:r>
              <a:rPr lang="pt-BR" dirty="0"/>
              <a:t>Uma doença que atinge o pâncreas, responsável por produzir a insulina, que é quem regula o açúcar no sangue.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Efeito cascata</a:t>
            </a:r>
            <a:endParaRPr lang="pt-BR" dirty="0"/>
          </a:p>
        </p:txBody>
      </p:sp>
      <p:pic>
        <p:nvPicPr>
          <p:cNvPr id="7" name="Espaço Reservado para Imagem 6" descr="diabete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tretch>
            <a:fillRect/>
          </a:stretch>
        </p:blipFill>
        <p:spPr>
          <a:xfrm>
            <a:off x="264445" y="1726225"/>
            <a:ext cx="3079750" cy="3365726"/>
          </a:xfrm>
        </p:spPr>
      </p:pic>
    </p:spTree>
    <p:extLst>
      <p:ext uri="{BB962C8B-B14F-4D97-AF65-F5344CB8AC3E}">
        <p14:creationId xmlns:p14="http://schemas.microsoft.com/office/powerpoint/2010/main" val="4881531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TIPO 1 – Doença autoimune, o pâncreas não produz mais insulina.</a:t>
            </a:r>
          </a:p>
          <a:p>
            <a:r>
              <a:rPr lang="pt-BR"/>
              <a:t>TIPO 2 – O corpo desenvolve uma resistência à insulina.</a:t>
            </a:r>
          </a:p>
          <a:p>
            <a:r>
              <a:rPr lang="pt-BR"/>
              <a:t>DIABETES GESTACIONAL – Desenvolvida à partir do 3º mês de gestação, podendo causar aumento da pressão arterial e possibilitando alguns problemas ao bebê.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Efeito cascata</a:t>
            </a:r>
            <a:endParaRPr lang="pt-BR" dirty="0"/>
          </a:p>
        </p:txBody>
      </p:sp>
      <p:pic>
        <p:nvPicPr>
          <p:cNvPr id="7" name="Espaço Reservado para Imagem 6" descr="diabete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901669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CP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VCP</Template>
  <TotalTime>436</TotalTime>
  <Words>593</Words>
  <Application>Microsoft Office PowerPoint</Application>
  <PresentationFormat>Widescreen</PresentationFormat>
  <Paragraphs>59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Trebuchet MS</vt:lpstr>
      <vt:lpstr>Wingdings</vt:lpstr>
      <vt:lpstr>VCP</vt:lpstr>
      <vt:lpstr>Apresentação do PowerPoint</vt:lpstr>
      <vt:lpstr>O Peso da Obesidade</vt:lpstr>
      <vt:lpstr>Milhares lutam contra:</vt:lpstr>
      <vt:lpstr>Fatores que aumentam as chances</vt:lpstr>
      <vt:lpstr>Apresentação do PowerPoint</vt:lpstr>
      <vt:lpstr>CUIDADO!</vt:lpstr>
      <vt:lpstr>Será que estou obeso?</vt:lpstr>
      <vt:lpstr>Efeito cascata</vt:lpstr>
      <vt:lpstr>Efeito cascata</vt:lpstr>
      <vt:lpstr>Cuide do seu pâncreas!</vt:lpstr>
      <vt:lpstr>Vamos construir cercas.</vt:lpstr>
      <vt:lpstr>Apresentação do PowerPoint</vt:lpstr>
      <vt:lpstr>Precisa mudar os hábitos e não consegue?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Inimigo Global</dc:title>
  <dc:creator>Joni</dc:creator>
  <cp:lastModifiedBy>Pr. Marcelo Carvalho</cp:lastModifiedBy>
  <cp:revision>17</cp:revision>
  <dcterms:created xsi:type="dcterms:W3CDTF">2014-11-03T23:39:59Z</dcterms:created>
  <dcterms:modified xsi:type="dcterms:W3CDTF">2019-11-21T12:34:28Z</dcterms:modified>
</cp:coreProperties>
</file>