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1" r:id="rId2"/>
    <p:sldId id="258" r:id="rId3"/>
    <p:sldId id="260" r:id="rId4"/>
    <p:sldId id="299" r:id="rId5"/>
    <p:sldId id="300" r:id="rId6"/>
    <p:sldId id="307" r:id="rId7"/>
    <p:sldId id="283" r:id="rId8"/>
    <p:sldId id="284" r:id="rId9"/>
    <p:sldId id="285" r:id="rId10"/>
    <p:sldId id="286" r:id="rId11"/>
    <p:sldId id="272" r:id="rId12"/>
    <p:sldId id="305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298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3"/>
      <p:bold r:id="rId24"/>
      <p:italic r:id="rId25"/>
    </p:embeddedFont>
    <p:embeddedFont>
      <p:font typeface="Arial Rounded MT Bold" panose="020F0704030504030204" pitchFamily="34" charset="0"/>
      <p:regular r:id="rId26"/>
      <p:bold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CC0000"/>
    <a:srgbClr val="990000"/>
    <a:srgbClr val="660033"/>
    <a:srgbClr val="336600"/>
    <a:srgbClr val="00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7962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678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9743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118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78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216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118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214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7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9660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682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 SAUDE E A FIDELIDADE JPG">
            <a:extLst>
              <a:ext uri="{FF2B5EF4-FFF2-40B4-BE49-F238E27FC236}">
                <a16:creationId xmlns:a16="http://schemas.microsoft.com/office/drawing/2014/main" id="{AE3002B1-1785-44D4-A670-81A1FE3B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 saude e a fidelidade-1 cópia">
            <a:extLst>
              <a:ext uri="{FF2B5EF4-FFF2-40B4-BE49-F238E27FC236}">
                <a16:creationId xmlns:a16="http://schemas.microsoft.com/office/drawing/2014/main" id="{72005545-7620-483F-AA77-48A1440E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35D5649-9EF5-47A7-ACBB-CDA325743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908050"/>
            <a:ext cx="7416800" cy="48974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Questão de Honestidade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“Os que reconhecem que dependem de Deus, sentirão dever de ser honestos para com os seus semelhantes, e sobretudo para com Deus, de quem todas as bênçãos da vida advêm.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Sobre a Fidelidade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evasão a Suas ordens positivas concernentes ao dízimo e às ofertas, acha-se registrada nos livros do Céu como roubo a Deus.”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</a:t>
            </a:r>
            <a:r>
              <a:rPr lang="pt-B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RH, 17/Dez/1889,  Chuvas de Bênçãos, 18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ABBC41DD-FFF2-45CE-A7E4-7ABF0768E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981075"/>
            <a:ext cx="7345362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pt-BR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“O egoísmo tem penetrado e se tem apoderado do que pertence a Deus. 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Isso é cobiça, que é idolatria.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homens monopolizam o que Deus lhes emprestou, como se isso fosse propriedade sua, para dela fazerem o que lhes aprouver... 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Isso é uma cilada, um engano de Satanás.”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AE, 84</a:t>
            </a:r>
          </a:p>
          <a:p>
            <a:pPr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DIZIMOS cópia">
            <a:extLst>
              <a:ext uri="{FF2B5EF4-FFF2-40B4-BE49-F238E27FC236}">
                <a16:creationId xmlns:a16="http://schemas.microsoft.com/office/drawing/2014/main" id="{A29DF770-C556-40FC-9FC6-9DF433D2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>
            <a:extLst>
              <a:ext uri="{FF2B5EF4-FFF2-40B4-BE49-F238E27FC236}">
                <a16:creationId xmlns:a16="http://schemas.microsoft.com/office/drawing/2014/main" id="{0554FA37-A22F-4709-92B7-E8E349FF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052513"/>
            <a:ext cx="705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369F9349-36EC-4711-9A77-1E5B1BD7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765175"/>
            <a:ext cx="759618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chemeClr val="tx1"/>
                </a:solidFill>
              </a:rPr>
              <a:t>“O dízimo pertence ao Senhor, </a:t>
            </a:r>
            <a:r>
              <a:rPr lang="pt-BR" altLang="pt-BR" sz="2800" b="1">
                <a:solidFill>
                  <a:srgbClr val="CC0000"/>
                </a:solidFill>
              </a:rPr>
              <a:t>e todos aqueles que tocam nele serão punidos com a perda de seu tesouro celestial</a:t>
            </a:r>
            <a:r>
              <a:rPr lang="pt-BR" altLang="pt-BR" sz="2800" b="1">
                <a:solidFill>
                  <a:schemeClr val="tx1"/>
                </a:solidFill>
              </a:rPr>
              <a:t>, a menos que se arrependam.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chemeClr val="tx1"/>
                </a:solidFill>
              </a:rPr>
              <a:t>Que a obra não continue mais a ser impedida porque o dízimo foi desviado para vários fins diversos daquele para que o Senhor disse devia ir... </a:t>
            </a:r>
            <a:r>
              <a:rPr lang="pt-BR" altLang="pt-BR" sz="2800" b="1">
                <a:solidFill>
                  <a:schemeClr val="bg1"/>
                </a:solidFill>
              </a:rPr>
              <a:t>Deus não mudou; o dízimo tem de ser ainda empregado para manutenção do ministério.”   AE, 102,103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710F638B-16C8-4DC4-A808-4031D6FD1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981075"/>
            <a:ext cx="7354887" cy="4895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Lição De Advertência</a:t>
            </a:r>
            <a:b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Ananias e Safira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“O coração de Ananias e o da esposa foram movidos pelo Espírito Santo a dedicar suas posses a Deus, como seus irmãos o tinham feito.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Mas depois de terem feito o voto, recuaram, e determinaram não cumpri-lo.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Embora professassem dar tudo, retiveram parte do preço.”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F5FC4D4F-20CF-455D-9BAD-45F0717CE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052513"/>
            <a:ext cx="7561262" cy="46815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Lição de Advertência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“Haviam praticado fraude para com Deus, haviam mentido ao Espírito Santo, e seu pecado foi visitado com juízo rápido e terrível.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somente perderam a vida presente, mas também a vida eterna.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viu que essa assinalada manifestação de Sua justiça era necessária para impedir que outros incorressem na mesma falta.”  </a:t>
            </a:r>
            <a:r>
              <a:rPr lang="pt-B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AE, 312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34327573-3FCD-4D28-8BAE-5BD64E21E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908050"/>
            <a:ext cx="7210425" cy="5041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Lição de Advertência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“No caso de Ananias, o pecado de fraude contra Deus foi rapidamente percebido e punido.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Esse exemplo do juízo de Deus, visava a ser um sinal de perigo a todas as gerações futuras.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mesmo pecado foi frequentemente repetido na história posterior da igreja, e é cometido por muitos do nosso tempo...”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90E37FF-C0AD-4F20-903E-416C73082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196975"/>
            <a:ext cx="749935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defRPr/>
            </a:pPr>
            <a:b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Dia do Juízo se Aproxima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Belsazar, o jovem rei de Babilônia, tentou mostrar sua inteira desconsideração para com Deus, convidando mil de seus oficiais para uma grande orgia. </a:t>
            </a:r>
          </a:p>
        </p:txBody>
      </p:sp>
      <p:sp>
        <p:nvSpPr>
          <p:cNvPr id="17411" name="WordArt 4">
            <a:extLst>
              <a:ext uri="{FF2B5EF4-FFF2-40B4-BE49-F238E27FC236}">
                <a16:creationId xmlns:a16="http://schemas.microsoft.com/office/drawing/2014/main" id="{2A8056F5-92FB-414A-9C06-6C66EEAFA3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475" y="765175"/>
            <a:ext cx="2762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Conclusão: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F627EB06-C4EB-4A21-A47C-6A5BB0DE1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279525"/>
            <a:ext cx="72009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Dia do Juízo se Aproxima</a:t>
            </a:r>
          </a:p>
          <a:p>
            <a:pPr algn="ctr" eaLnBrk="1" hangingPunct="1">
              <a:buFontTx/>
              <a:buNone/>
              <a:defRPr/>
            </a:pPr>
            <a:endParaRPr lang="pt-BR" sz="36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Em meio a essa orgia, quando seus pensamentos eram só de egoísmo e prazer, </a:t>
            </a:r>
            <a:r>
              <a:rPr lang="pt-BR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interrompeu o ébrio banquete e escreveu Sua mensagem de juízo na parede do palácio.</a:t>
            </a:r>
          </a:p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E77B25-87AB-4060-AEF2-A1139958E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81075"/>
            <a:ext cx="72104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sz="3600" b="1">
                <a:solidFill>
                  <a:srgbClr val="CC0000"/>
                </a:solidFill>
              </a:rPr>
              <a:t>O Dia do Juízo se Aproxima</a:t>
            </a:r>
          </a:p>
          <a:p>
            <a:pPr algn="ctr" eaLnBrk="1" hangingPunct="1"/>
            <a:endParaRPr lang="pt-BR" altLang="pt-BR" sz="3600" b="1">
              <a:solidFill>
                <a:srgbClr val="99000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altLang="pt-BR" b="1"/>
              <a:t>A música cessou, tremeram os copos nas mãos erguidas da multidão ruidosa. </a:t>
            </a:r>
          </a:p>
          <a:p>
            <a:pPr algn="ctr" eaLnBrk="1" hangingPunct="1">
              <a:buFontTx/>
              <a:buNone/>
            </a:pPr>
            <a:r>
              <a:rPr lang="pt-BR" altLang="pt-BR" b="1"/>
              <a:t>O que significava aquilo?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B335DDAC-9709-4AEC-8F1D-E059C9EC3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08088"/>
            <a:ext cx="7581900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3600" b="1">
                <a:solidFill>
                  <a:srgbClr val="CC0000"/>
                </a:solidFill>
              </a:rPr>
              <a:t>O Dia do Juízo se Aproxima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360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O Jovem rei que passara por alto o Deus do Céu, agora manda chamar um homem de Deus para ler e interpretar a mensagem.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Daniel percebe a situação e diz solenemente: </a:t>
            </a:r>
            <a:r>
              <a:rPr lang="pt-BR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“A Deus em cuja mão está a tua vida, a Ele não glorificaste...”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8201ADCE-09D9-4061-B7CB-CD067D1CF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765175"/>
            <a:ext cx="7294563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sz="3600" b="1">
                <a:solidFill>
                  <a:srgbClr val="CC0000"/>
                </a:solidFill>
              </a:rPr>
              <a:t>Ação de Deus na Manutenção da vida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EBFB1A-7946-453F-939D-38C98AA9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060575"/>
            <a:ext cx="7489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poder de Deus manifesta-se no bater do coração, na ação dos pulmões, e nas correntes vivas que circulam pelos mil diferentes condutos do corpo.</a:t>
            </a:r>
            <a:r>
              <a:rPr lang="pt-BR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pt-BR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Somos-Lhe devedores por todo momento de existência, e por todos os confortos da vida. </a:t>
            </a:r>
            <a:r>
              <a:rPr lang="pt-BR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Somos-Lhe devedores do alimento que comemos, da água que bebemos, da roupa que vestimos, do ar que respiramos.”</a:t>
            </a:r>
          </a:p>
          <a:p>
            <a:pPr algn="ctr">
              <a:defRPr/>
            </a:pPr>
            <a:r>
              <a:rPr lang="pt-BR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AE, p.17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B2B9DD35-3A2A-4352-9003-F752524E2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908050"/>
            <a:ext cx="728345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3600" b="1">
                <a:solidFill>
                  <a:srgbClr val="CC0000"/>
                </a:solidFill>
              </a:rPr>
              <a:t>O Dia do Juízo se Aproxima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3600" b="1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lugar silenciou; todos sabiam que Daniel falara a verdade.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Haviam vivido para satisfazer o próprio eu.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Chegara, porém, o dia do ajuste de contas.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mão Divina havia escrito a mensagem de condenação e juízo: 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“Pesado foste na balança, e achado em falta.”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>
            <a:extLst>
              <a:ext uri="{FF2B5EF4-FFF2-40B4-BE49-F238E27FC236}">
                <a16:creationId xmlns:a16="http://schemas.microsoft.com/office/drawing/2014/main" id="{662D9A74-6687-4E8E-989B-221301C77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39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“Reconcilia-te, pois, com Ele e tem paz, e assim te sobrevirá o bem.”</a:t>
            </a:r>
          </a:p>
          <a:p>
            <a:pPr algn="ctr">
              <a:defRPr/>
            </a:pPr>
            <a:endParaRPr lang="pt-BR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pt-BR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pt-BR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“Deleitar-te-ás, pois, no Todo-Poderoso e levantarás o rosto para Deus.”</a:t>
            </a:r>
            <a:r>
              <a:rPr lang="pt-BR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Jó 22: 21,26</a:t>
            </a:r>
          </a:p>
        </p:txBody>
      </p:sp>
      <p:sp>
        <p:nvSpPr>
          <p:cNvPr id="45062" name="WordArt 6">
            <a:extLst>
              <a:ext uri="{FF2B5EF4-FFF2-40B4-BE49-F238E27FC236}">
                <a16:creationId xmlns:a16="http://schemas.microsoft.com/office/drawing/2014/main" id="{CE0512CF-6C5E-4F1D-A7CB-C668159FE6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981075"/>
            <a:ext cx="408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25000">
                      <a:srgbClr val="9CB86E"/>
                    </a:gs>
                    <a:gs pos="50000">
                      <a:srgbClr val="156B13"/>
                    </a:gs>
                    <a:gs pos="75000">
                      <a:srgbClr val="9CB86E"/>
                    </a:gs>
                    <a:gs pos="100000">
                      <a:srgbClr val="DDEBC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 Apelo do Senhor</a:t>
            </a:r>
          </a:p>
        </p:txBody>
      </p:sp>
      <p:sp>
        <p:nvSpPr>
          <p:cNvPr id="45065" name="WordArt 9">
            <a:extLst>
              <a:ext uri="{FF2B5EF4-FFF2-40B4-BE49-F238E27FC236}">
                <a16:creationId xmlns:a16="http://schemas.microsoft.com/office/drawing/2014/main" id="{E2A422D9-F8CF-4E74-88AB-497A0928E5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860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25000">
                      <a:srgbClr val="9CB86E"/>
                    </a:gs>
                    <a:gs pos="50000">
                      <a:srgbClr val="156B13"/>
                    </a:gs>
                    <a:gs pos="75000">
                      <a:srgbClr val="9CB86E"/>
                    </a:gs>
                    <a:gs pos="100000">
                      <a:srgbClr val="DDEBC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 resultado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7D2265C2-D287-416F-AA17-D7E7ED0A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123950"/>
            <a:ext cx="7067550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pt-BR" altLang="pt-BR" sz="3600" b="1">
                <a:solidFill>
                  <a:srgbClr val="CC0000"/>
                </a:solidFill>
              </a:rPr>
              <a:t> A Quem Pertence Tudo Isto?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75D3648-F855-45DC-A9BE-4F018490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349500"/>
            <a:ext cx="759618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“Ao Senhor pertence a Terra e tudo o que nela se contém, o mundo e os que nele habitam.” </a:t>
            </a:r>
            <a:r>
              <a:rPr 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Salmo 24: 1</a:t>
            </a:r>
          </a:p>
          <a:p>
            <a:pPr algn="ctr">
              <a:defRPr/>
            </a:pPr>
            <a:endParaRPr lang="pt-BR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“Meus são todos os animais do bosque... O mundo é meu e tudo quanto nele se contém.” 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Salmo 50:10-12</a:t>
            </a:r>
          </a:p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6AE15456-E391-430F-A31D-ACA37EFA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836613"/>
            <a:ext cx="7273925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pt-BR" altLang="pt-BR" sz="3600">
                <a:solidFill>
                  <a:srgbClr val="CC0000"/>
                </a:solidFill>
                <a:latin typeface="Arial Rounded MT Bold" panose="020F0704030504030204" pitchFamily="34" charset="0"/>
              </a:rPr>
              <a:t>   </a:t>
            </a:r>
            <a:r>
              <a:rPr lang="pt-BR" altLang="pt-BR">
                <a:solidFill>
                  <a:srgbClr val="CC0000"/>
                </a:solidFill>
                <a:latin typeface="Arial Rounded MT Bold" panose="020F0704030504030204" pitchFamily="34" charset="0"/>
              </a:rPr>
              <a:t>A prática diária da fidelidade gera alegria e bem estar; gera saúde.</a:t>
            </a:r>
          </a:p>
          <a:p>
            <a:pPr algn="ctr" eaLnBrk="1" hangingPunct="1">
              <a:buFontTx/>
              <a:buNone/>
            </a:pPr>
            <a:endParaRPr lang="pt-BR" altLang="pt-BR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pt-BR" altLang="pt-BR"/>
              <a:t>   O</a:t>
            </a:r>
            <a:r>
              <a:rPr lang="pt-BR" altLang="pt-BR">
                <a:latin typeface="Arial Rounded MT Bold" panose="020F0704030504030204" pitchFamily="34" charset="0"/>
              </a:rPr>
              <a:t> coração que vive o senhorio de Cristo, transborda diariamente de gratidão, porque vê a manifestação da grandeza e da bondade de Deus em cada aspecto da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A7697672-D845-44EC-B94D-660FFE43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/>
              <a:t>   </a:t>
            </a:r>
            <a:r>
              <a:rPr lang="pt-BR" altLang="pt-BR" b="1">
                <a:solidFill>
                  <a:srgbClr val="CC0000"/>
                </a:solidFill>
                <a:latin typeface="Tahoma" panose="020B0604030504040204" pitchFamily="34" charset="0"/>
              </a:rPr>
              <a:t>Saúde no Relacionamento Com Deus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600" b="1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600" b="1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600" b="1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0000FF"/>
                </a:solidFill>
                <a:latin typeface="Tahoma" panose="020B0604030504040204" pitchFamily="34" charset="0"/>
              </a:rPr>
              <a:t>           “Coisa alguma tende mais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0000FF"/>
                </a:solidFill>
                <a:latin typeface="Tahoma" panose="020B0604030504040204" pitchFamily="34" charset="0"/>
              </a:rPr>
              <a:t>        promover a saúde do corpo e da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0000FF"/>
                </a:solidFill>
                <a:latin typeface="Tahoma" panose="020B0604030504040204" pitchFamily="34" charset="0"/>
              </a:rPr>
              <a:t>            alma do que um espírito 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0000FF"/>
                </a:solidFill>
                <a:latin typeface="Tahoma" panose="020B0604030504040204" pitchFamily="34" charset="0"/>
              </a:rPr>
              <a:t>                  gratidão e louvor.”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>
                <a:solidFill>
                  <a:srgbClr val="CC0000"/>
                </a:solidFill>
                <a:latin typeface="Tahoma" panose="020B0604030504040204" pitchFamily="34" charset="0"/>
              </a:rPr>
              <a:t>                                                          CBV, 251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CC0000"/>
                </a:solidFill>
                <a:latin typeface="Tahoma" panose="020B0604030504040204" pitchFamily="34" charset="0"/>
              </a:rPr>
              <a:t>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CC0000"/>
                </a:solidFill>
                <a:latin typeface="Tahoma" panose="020B0604030504040204" pitchFamily="34" charset="0"/>
              </a:rPr>
              <a:t>                </a:t>
            </a:r>
            <a:r>
              <a:rPr lang="pt-BR" altLang="pt-BR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DB35F3-6B76-4B51-9339-AA2F1893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0913" y="142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>
                <a:solidFill>
                  <a:srgbClr val="0000FF"/>
                </a:solidFill>
              </a:rPr>
              <a:t>A Saúde Mental e as Dívidas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6F2E231-F45C-43FD-BED7-4F9227DD7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  <a:p>
            <a:pPr eaLnBrk="1" hangingPunct="1">
              <a:buFontTx/>
              <a:buNone/>
            </a:pPr>
            <a:endParaRPr lang="pt-BR" altLang="pt-BR"/>
          </a:p>
          <a:p>
            <a:pPr algn="ctr" eaLnBrk="1" hangingPunct="1">
              <a:buFontTx/>
              <a:buNone/>
            </a:pPr>
            <a:r>
              <a:rPr lang="pt-BR" altLang="pt-BR" sz="3600" b="1">
                <a:solidFill>
                  <a:srgbClr val="CC0000"/>
                </a:solidFill>
              </a:rPr>
              <a:t>“A ninguém devais coisa alguma, a</a:t>
            </a:r>
          </a:p>
          <a:p>
            <a:pPr algn="ctr" eaLnBrk="1" hangingPunct="1">
              <a:buFontTx/>
              <a:buNone/>
            </a:pPr>
            <a:r>
              <a:rPr lang="pt-BR" altLang="pt-BR" sz="3600" b="1">
                <a:solidFill>
                  <a:srgbClr val="CC0000"/>
                </a:solidFill>
              </a:rPr>
              <a:t>     não ser o amor com que vos </a:t>
            </a:r>
          </a:p>
          <a:p>
            <a:pPr algn="ctr" eaLnBrk="1" hangingPunct="1">
              <a:buFontTx/>
              <a:buNone/>
            </a:pPr>
            <a:r>
              <a:rPr lang="pt-BR" altLang="pt-BR" sz="3600" b="1">
                <a:solidFill>
                  <a:srgbClr val="CC0000"/>
                </a:solidFill>
              </a:rPr>
              <a:t>         ameis uns aos outros.”</a:t>
            </a:r>
            <a:r>
              <a:rPr lang="pt-BR" altLang="pt-BR" sz="3600" b="1"/>
              <a:t> </a:t>
            </a:r>
          </a:p>
          <a:p>
            <a:pPr algn="ctr" eaLnBrk="1" hangingPunct="1">
              <a:buFontTx/>
              <a:buNone/>
            </a:pPr>
            <a:r>
              <a:rPr lang="pt-BR" altLang="pt-BR" sz="3600" b="1"/>
              <a:t>                     </a:t>
            </a:r>
            <a:r>
              <a:rPr lang="pt-BR" altLang="pt-BR" sz="2800" b="1"/>
              <a:t>Rom. 13:8</a:t>
            </a:r>
            <a:r>
              <a:rPr lang="pt-BR" altLang="pt-BR"/>
              <a:t>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FDC3EF93-FF76-4CE5-85A2-AB685D533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836613"/>
            <a:ext cx="7200900" cy="496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“...O Mundo tem direito de esperar estrita integridade dos que professam ser cristãos.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Pela indiferença de um homem quanto a pagar suas justas dívidas, todo o nosso povo está em risco de ser considerado indigno de confiança.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Privai-vos da comida e do sono de preferência a ser culpado de reter de outros aquilo que lhes é devido.”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pt-B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AE – 253,254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8B460F7-A955-423C-A13F-CADE169C6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908050"/>
            <a:ext cx="6923087" cy="6492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Saúde Mental e as Dívidas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4269EC3-B314-432E-9176-65FBF59B0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628775"/>
            <a:ext cx="7272337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“...Não vos deveis permitir ficar embaraçado financeiramente, 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pois o fato de estardes com dívidas enfraquece a vossa fé e vos leva ao desânimo, e até mesmo nela pensar vos deixa quase desatinado.</a:t>
            </a:r>
            <a:r>
              <a:rPr lang="pt-B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Deveis reduzir vossas despesas e esforçar-vos por vencer essa deficiência de vosso caráter.” </a:t>
            </a:r>
            <a:r>
              <a:rPr 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AE – 254,255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4C324D1-9ED2-4B45-9FE0-E766ECA1B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981075"/>
            <a:ext cx="7345362" cy="48244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Saúde Mental e as Dívidas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“Decidi nunca incorrer em outro débito. Negai-vos mil e uma coisas antes de entrar em outra dívida.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Essa tem sido a maldição de vossa vida. Evitai-a como evitaríeis a varíola.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Fazei com Deus, o solene concerto de, com a Sua bênção, pagar vossas dívidas e a ninguém dever coisa alguma, ainda que tenhais de viver a pão e água.”</a:t>
            </a: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AE - 257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1118</Words>
  <Application>Microsoft Office PowerPoint</Application>
  <PresentationFormat>Apresentação na tela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Garamond</vt:lpstr>
      <vt:lpstr>Arial Rounded MT Bold</vt:lpstr>
      <vt:lpstr>Tahoma</vt:lpstr>
      <vt:lpstr>Wingdings</vt:lpstr>
      <vt:lpstr>Arial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Saúde Mental e as Dívidas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UNeB</dc:creator>
  <cp:keywords>www.4tons.com.br</cp:keywords>
  <dc:description>COMÉRCIO PROIBIDO. USO PESSOAL</dc:description>
  <cp:lastModifiedBy>UCB - Marcelo Augusto de Carvalho</cp:lastModifiedBy>
  <cp:revision>87</cp:revision>
  <dcterms:created xsi:type="dcterms:W3CDTF">2006-03-07T13:59:15Z</dcterms:created>
  <dcterms:modified xsi:type="dcterms:W3CDTF">2020-12-17T12:57:48Z</dcterms:modified>
</cp:coreProperties>
</file>