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307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0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00FFCC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722" autoAdjust="0"/>
  </p:normalViewPr>
  <p:slideViewPr>
    <p:cSldViewPr>
      <p:cViewPr varScale="1">
        <p:scale>
          <a:sx n="62" d="100"/>
          <a:sy n="62" d="100"/>
        </p:scale>
        <p:origin x="1448" y="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3B72001-A7A4-4186-8C72-C4861E749D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4457C89-F688-4116-94C0-3D829D4264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C7AB44CD-C248-436D-A1CB-98BE479C0F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70E885F0-9326-4686-A0C4-FBFBA69DB0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72541A-1669-459E-A32E-653401C70BA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C833A70-0E8D-4E10-B543-D967748D31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58920D3-BCC4-437E-A86F-BA19BEAD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D1F7427-9887-47C8-ABBC-51C922FFD90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A731602-E930-450B-80E1-CDA0071700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9D732A2-07D6-443D-81DD-766DF8891D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17B8D28-E44A-4E4E-8966-6C0812259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CC47C-301F-4A17-B648-74950F7A95F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8B471E9-99AE-4705-88F6-060EF57A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148552-4BBE-4F21-A4A5-813DBE4D3E27}" type="slidenum">
              <a:rPr lang="en-US" altLang="pt-BR" sz="1200"/>
              <a:pPr/>
              <a:t>1</a:t>
            </a:fld>
            <a:endParaRPr lang="en-US" altLang="pt-BR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5F07CF0-D0F5-4EC8-B610-F9ADBFD026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EF585A2-8CCD-4ED9-87AA-FCDA3B96F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43CD22E-41F7-4FA5-AB06-54F2D837C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219CB9-7F8B-411C-A144-F5D1DB35ED2A}" type="slidenum">
              <a:rPr lang="en-US" altLang="pt-BR" sz="1200"/>
              <a:pPr/>
              <a:t>11</a:t>
            </a:fld>
            <a:endParaRPr lang="en-US" altLang="pt-BR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ED304B6-9B50-42DA-9112-39F82D1F14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AE9343C-3EC2-4258-9C08-17BC256E5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53843A1-2773-4ED9-B9EF-DF819F804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548810-CD2C-46FB-AC4C-D78D3B1BFADC}" type="slidenum">
              <a:rPr lang="en-US" altLang="pt-BR" sz="1200"/>
              <a:pPr/>
              <a:t>12</a:t>
            </a:fld>
            <a:endParaRPr lang="en-US" altLang="pt-BR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C944376-8768-48E5-9D63-F512235506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539DE11-5681-4025-8E27-C4AA181EC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85142A5-72E9-4079-A4DE-77783189F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F3797D-110E-46BA-848B-8D5317FE1C32}" type="slidenum">
              <a:rPr lang="en-US" altLang="pt-BR" sz="1200"/>
              <a:pPr/>
              <a:t>13</a:t>
            </a:fld>
            <a:endParaRPr lang="en-US" altLang="pt-BR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312E53-2E46-4C3C-8AEB-E0F874184B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23A6412-9175-4278-82BE-FE8D5D589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944BB1B-2F10-4BE6-B577-55902A7F0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C3C3DE-2C3B-4359-A901-5121FBBDFDE2}" type="slidenum">
              <a:rPr lang="en-US" altLang="pt-BR" sz="1200"/>
              <a:pPr/>
              <a:t>14</a:t>
            </a:fld>
            <a:endParaRPr lang="en-US" altLang="pt-BR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3DF9159-9462-475E-9C43-88A355AFAB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D6AFC4D-7575-4DD9-84DB-0877A97E9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E4BFC9B-D48C-46E4-9E51-6107668EB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8B43B8-B881-4AC3-9C7E-39CBFD4E3D1B}" type="slidenum">
              <a:rPr lang="en-US" altLang="pt-BR" sz="1200"/>
              <a:pPr/>
              <a:t>15</a:t>
            </a:fld>
            <a:endParaRPr lang="en-US" altLang="pt-BR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0DC9BFC-6EF0-4BCE-9650-555FFC44E6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4584006-BD60-484F-A78F-A95AF2BE8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7E237B2-B67B-4BA3-A426-446AD5A64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3272E3-A866-465E-B1A3-06CAD14DB71A}" type="slidenum">
              <a:rPr lang="en-US" altLang="pt-BR" sz="1200"/>
              <a:pPr/>
              <a:t>16</a:t>
            </a:fld>
            <a:endParaRPr lang="en-US" altLang="pt-BR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281CAFB-A786-4E67-83D7-2E0BBB655B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369044A-24F3-4875-A97E-9BFE7053A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B4D0D44-942C-4A8E-9E83-53A95A7BA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07FFBB-B92E-46E8-A0A9-F045E95D2DD6}" type="slidenum">
              <a:rPr lang="en-US" altLang="pt-BR" sz="1200"/>
              <a:pPr/>
              <a:t>17</a:t>
            </a:fld>
            <a:endParaRPr lang="en-US" altLang="pt-BR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C53B7D-1D74-4CB3-9237-F50D748515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3DF0A72-1DB5-404D-804E-D884038AD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9A1D5B9-7DFE-4EF9-8D30-4874F5B80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B75D1A-6C86-46AA-8FE0-ADB153FD8EDD}" type="slidenum">
              <a:rPr lang="en-US" altLang="pt-BR" sz="1200"/>
              <a:pPr/>
              <a:t>18</a:t>
            </a:fld>
            <a:endParaRPr lang="en-US" altLang="pt-BR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20064BF-BF94-4CB6-A9B9-35D9AC69BA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0EFFFAD-90A4-4E1C-870B-F28D81CA1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0B03278-74C5-4BAD-AAB2-4A8BFD32F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F7D5B7-C6F2-4504-AA33-B02F560B5E91}" type="slidenum">
              <a:rPr lang="en-US" altLang="pt-BR" sz="1200"/>
              <a:pPr/>
              <a:t>19</a:t>
            </a:fld>
            <a:endParaRPr lang="en-US" altLang="pt-BR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BBA6D00-18CC-4DD5-8752-2472320086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C8E4485-77EC-4EA0-B398-CBF8CA101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0E71B81-4698-4E41-B320-4A2860FBF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115F9-A389-48A7-9967-65E0D43CAD0E}" type="slidenum">
              <a:rPr lang="en-US" altLang="pt-BR" sz="1200"/>
              <a:pPr/>
              <a:t>20</a:t>
            </a:fld>
            <a:endParaRPr lang="en-US" altLang="pt-BR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14E465C-B27B-4BEE-A338-50114C8BAA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432C8D4-E883-413B-A32A-3BE09D4F1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3D599C-380A-4816-AE1A-962487235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ED065D-8D09-4447-BC7D-B47B35C601A9}" type="slidenum">
              <a:rPr lang="en-US" altLang="pt-BR" sz="1200"/>
              <a:pPr/>
              <a:t>2</a:t>
            </a:fld>
            <a:endParaRPr lang="en-US" altLang="pt-BR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9E2BA5B-FA29-4EE5-A047-410A6CFE8B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68729B0-0A87-4D48-9BDF-C573A35AB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3EF6590-4D26-4477-A0B6-424E8B156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971014-8B20-4FED-9920-6B5391ED4DC9}" type="slidenum">
              <a:rPr lang="en-US" altLang="pt-BR" sz="1200"/>
              <a:pPr/>
              <a:t>21</a:t>
            </a:fld>
            <a:endParaRPr lang="en-US" altLang="pt-BR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DA784D2-3A76-463A-A537-BFD70DE92D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6B3772D-FF59-4CF5-81C5-127E4D6C3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53FDEC2-72ED-4760-92A2-B8698BEDC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65453B-BAEE-482A-B26A-C61ED80AB48A}" type="slidenum">
              <a:rPr lang="en-US" altLang="pt-BR" sz="1200"/>
              <a:pPr/>
              <a:t>22</a:t>
            </a:fld>
            <a:endParaRPr lang="en-US" altLang="pt-BR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6CCD228-3342-40E2-8107-5C2D622283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560E9CF-F27E-4E6A-BB2A-CDC7F23D9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EF8AEE9D-100F-4CF5-A854-5159C4D1E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A5E187-3713-4CDF-86E3-B7721BD63FE1}" type="slidenum">
              <a:rPr lang="en-US" altLang="pt-BR" sz="1200"/>
              <a:pPr/>
              <a:t>23</a:t>
            </a:fld>
            <a:endParaRPr lang="en-US" altLang="pt-BR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F6319D5-8B82-4A39-98FE-446735D59B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0598367-4655-4BD0-9E88-5C1FD927A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2B41882-9BB7-4D0A-AE06-9B8C1C555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AA3761-75E7-46CC-AF2F-D20400FBC136}" type="slidenum">
              <a:rPr lang="en-US" altLang="pt-BR" sz="1200"/>
              <a:pPr/>
              <a:t>24</a:t>
            </a:fld>
            <a:endParaRPr lang="en-US" altLang="pt-BR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54A028C-8939-4D37-A4B4-277A5AC6A0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695047A-2D40-4FEC-A6F5-DFBB45C4B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6267C51-1EE1-4E8D-A455-6F7284E67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7A93F2-9E5C-4B38-AF9D-4260A349992D}" type="slidenum">
              <a:rPr lang="en-US" altLang="pt-BR" sz="1200"/>
              <a:pPr/>
              <a:t>25</a:t>
            </a:fld>
            <a:endParaRPr lang="en-US" altLang="pt-BR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5523B4B-B66A-47B0-9926-4098C4E9C0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5CD4D3-5122-4B73-82A8-12D0F2E20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8E08FA55-6201-4D41-8F12-5996501FE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80998B-E2B1-4579-BA79-F1A12B8C58D5}" type="slidenum">
              <a:rPr lang="en-US" altLang="pt-BR" sz="1200"/>
              <a:pPr/>
              <a:t>26</a:t>
            </a:fld>
            <a:endParaRPr lang="en-US" altLang="pt-BR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109A7C3-0321-4142-8326-4A7CD18569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9A3C574-D808-4F42-A10C-AFB168861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3A1A126-8075-43A4-8955-58B64AE37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DB7E92-D432-4AB8-B457-E55976ABBDB9}" type="slidenum">
              <a:rPr lang="en-US" altLang="pt-BR" sz="1200"/>
              <a:pPr/>
              <a:t>27</a:t>
            </a:fld>
            <a:endParaRPr lang="en-US" altLang="pt-BR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FE48F2B-6EAF-477F-B739-A2BEC489CF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67732AD-BBE0-4B84-B297-E4FE6086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402AE2C-4ED4-46A0-877C-8C4E1A636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6BE6D9-BF2E-46AA-8A76-1100F8962177}" type="slidenum">
              <a:rPr lang="en-US" altLang="pt-BR" sz="1200"/>
              <a:pPr/>
              <a:t>28</a:t>
            </a:fld>
            <a:endParaRPr lang="en-US" altLang="pt-BR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3783581-85E6-4D6D-A906-B5346FB5FB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0A921C9-25BD-4553-8AD0-0040E96B0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02FAEAA-5F85-4F7D-BE8C-39E0D1424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EDB0D3-6503-4C43-8BD7-99AB278BF41F}" type="slidenum">
              <a:rPr lang="en-US" altLang="pt-BR" sz="1200"/>
              <a:pPr/>
              <a:t>29</a:t>
            </a:fld>
            <a:endParaRPr lang="en-US" altLang="pt-BR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38BEACF-C269-4DD8-BAB3-3BF9C49728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137CC8B-DCBF-40DE-8AA0-6F61A7986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6FC97C0E-DAD4-4FEE-B706-C75BD9F4B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94CD8A-5CA2-4A05-ADE8-355CA8C058ED}" type="slidenum">
              <a:rPr lang="en-US" altLang="pt-BR" sz="1200"/>
              <a:pPr/>
              <a:t>30</a:t>
            </a:fld>
            <a:endParaRPr lang="en-US" altLang="pt-BR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7F789A8-EF0A-4FA0-9CB5-B81A5693D0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763106C-4B04-41C1-B1C2-FF59B2495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2A3369E-9816-4D88-9AD2-4BF872940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422DDF-CDB9-4E72-9B37-F72E1188D951}" type="slidenum">
              <a:rPr lang="en-US" altLang="pt-BR" sz="1200"/>
              <a:pPr/>
              <a:t>3</a:t>
            </a:fld>
            <a:endParaRPr lang="en-US" altLang="pt-BR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ED0BFD3-BB24-48C0-8B62-1BD541F934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80796C9-391B-4E83-9394-C6E42023B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88F9E95-4288-49F2-BCFD-08211B95D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3E86BF-451F-49E7-8903-EB22DDF4AB5B}" type="slidenum">
              <a:rPr lang="en-US" altLang="pt-BR" sz="1200"/>
              <a:pPr/>
              <a:t>31</a:t>
            </a:fld>
            <a:endParaRPr lang="en-US" altLang="pt-BR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CACD8F5-DE93-457F-84D0-8722BAA4B4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A5F8E67-0A24-42D0-8D9C-7AAFCC965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A39D9F0-8DBC-42FC-9092-9C109C580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947291-2C25-4E1A-9E25-F4F5AFAE55FB}" type="slidenum">
              <a:rPr lang="en-US" altLang="pt-BR" sz="1200"/>
              <a:pPr/>
              <a:t>32</a:t>
            </a:fld>
            <a:endParaRPr lang="en-US" altLang="pt-BR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2F4EE4F-D96C-4946-803D-83D324298D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35C60F7-73F3-43E9-824B-129E5626F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F1F3BBB-33DF-4A41-90FB-52B04A8FB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ACBF57-858F-4E78-92DA-285811D3A5BF}" type="slidenum">
              <a:rPr lang="en-US" altLang="pt-BR" sz="1200"/>
              <a:pPr/>
              <a:t>33</a:t>
            </a:fld>
            <a:endParaRPr lang="en-US" altLang="pt-BR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C6B9E69-8AB2-4925-87D3-949A67D770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790F8D1-5BA3-4AC6-8567-94DF0934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3BA43B4-2F91-40E9-8FCB-03C6CBD31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E1A759-EFD4-4594-8779-869EEA1106D4}" type="slidenum">
              <a:rPr lang="en-US" altLang="pt-BR" sz="1200"/>
              <a:pPr/>
              <a:t>34</a:t>
            </a:fld>
            <a:endParaRPr lang="en-US" altLang="pt-BR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1D1AFBA-C747-4AC1-829F-B8DE0DFBFB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4A6BDC3-0E88-4EF1-9AE1-E44B5B5A4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90207BA-444F-44EA-BA17-AF32411A3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114BD-454C-4BD8-9A7B-C66063F41005}" type="slidenum">
              <a:rPr lang="en-US" altLang="pt-BR" sz="1200"/>
              <a:pPr/>
              <a:t>35</a:t>
            </a:fld>
            <a:endParaRPr lang="en-US" altLang="pt-BR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385BE0E3-7735-433F-9690-A7F8195FE7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657D70E-A603-4BF4-B695-89C07CE78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F161625-8F8D-4DF9-A066-29E703D5D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557EBF-8A94-4DBA-8393-F901927C910F}" type="slidenum">
              <a:rPr lang="en-US" altLang="pt-BR" sz="1200"/>
              <a:pPr/>
              <a:t>36</a:t>
            </a:fld>
            <a:endParaRPr lang="en-US" altLang="pt-BR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85CC54C-1390-4E0D-B0C4-8C7DBAA35F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7377809-190C-42B6-B212-2D40F7491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C81B4AB-B151-4A61-991A-905EEFEC9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358590-AB36-4997-BE2A-622F03D3EAA2}" type="slidenum">
              <a:rPr lang="en-US" altLang="pt-BR" sz="1200"/>
              <a:pPr/>
              <a:t>37</a:t>
            </a:fld>
            <a:endParaRPr lang="en-US" altLang="pt-BR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B310B58-9428-4262-8432-1AD66536E9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E3FE781-88B1-4628-A556-8CA71085D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4C2A08D-BCB9-4F0D-B1EB-A3C7B6FEA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9D5B3B-E2ED-4CFA-9311-F95BC8A58B04}" type="slidenum">
              <a:rPr lang="en-US" altLang="pt-BR" sz="1200"/>
              <a:pPr/>
              <a:t>38</a:t>
            </a:fld>
            <a:endParaRPr lang="en-US" altLang="pt-BR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89A1896-17CC-413B-ACEE-1620B9F16C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5F230336-B628-453C-9220-E3985C204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49787C35-9841-44DA-A19E-122DF4AE2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8DEBA0-0557-499E-9955-19F8008F79B7}" type="slidenum">
              <a:rPr lang="en-US" altLang="pt-BR" sz="1200"/>
              <a:pPr/>
              <a:t>39</a:t>
            </a:fld>
            <a:endParaRPr lang="en-US" altLang="pt-BR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BB2B107-3ADD-424D-AFD8-484CEC622D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57D5AEF-EE9D-47D8-9B83-25FDDF26E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8B7E7C0-15C0-4029-B678-D06EDD425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D00470-A89D-44E1-A654-73EC0DB2D787}" type="slidenum">
              <a:rPr lang="en-US" altLang="pt-BR" sz="1200"/>
              <a:pPr/>
              <a:t>40</a:t>
            </a:fld>
            <a:endParaRPr lang="en-US" altLang="pt-BR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873D329-C4EE-470C-9A81-F3D2ECCFCB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3F6BDA4-291F-40E5-A1DA-4BFCB5481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BEB4E9E-6894-4678-ADFB-4CB83EDC3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AB2E96-0954-4FDB-B395-712149F489D8}" type="slidenum">
              <a:rPr lang="en-US" altLang="pt-BR" sz="1200"/>
              <a:pPr/>
              <a:t>4</a:t>
            </a:fld>
            <a:endParaRPr lang="en-US" altLang="pt-BR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B90C184-277E-4B7E-BBF8-4EF3CA82E8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644902F-A29C-4593-A4D9-D8F5C0B39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FEA724E-EAA4-4A5E-A072-0361A8465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EC1BB4-E90B-44EB-B891-C7C603A83FB6}" type="slidenum">
              <a:rPr lang="en-US" altLang="pt-BR" sz="1200"/>
              <a:pPr/>
              <a:t>5</a:t>
            </a:fld>
            <a:endParaRPr lang="en-US" altLang="pt-BR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EF7EBCF-D61E-4CBB-827B-1830FEC827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AC97CFD-CEA3-4781-AE6E-B041174C4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44CC834-DCF1-4786-8063-BC7849AE6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A4EAA8-CC5A-4A10-8800-0B4E785D93D7}" type="slidenum">
              <a:rPr lang="en-US" altLang="pt-BR" sz="1200"/>
              <a:pPr/>
              <a:t>7</a:t>
            </a:fld>
            <a:endParaRPr lang="en-US" altLang="pt-BR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3381C51-0484-4A6A-903E-F2D0F5D5A3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087502C-E64C-4D0F-8877-594793459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9D0EFF7-EA20-4764-82F2-BB4332753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E616CF-36CD-41A1-B45F-A277E800F30F}" type="slidenum">
              <a:rPr lang="en-US" altLang="pt-BR" sz="1200"/>
              <a:pPr/>
              <a:t>8</a:t>
            </a:fld>
            <a:endParaRPr lang="en-US" altLang="pt-BR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DA1568D-7A35-46A3-AC57-F2F1F076D5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882160A-279D-4728-B465-F22C0DE6A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865BC82-0468-4B8A-A364-5070DE71C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B850FD-2178-4C9F-8090-E89458CBE74D}" type="slidenum">
              <a:rPr lang="en-US" altLang="pt-BR" sz="1200"/>
              <a:pPr/>
              <a:t>9</a:t>
            </a:fld>
            <a:endParaRPr lang="en-US" altLang="pt-BR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A903BBF-1520-43F4-8B24-A67C15BCCA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A8969F4-A097-4D52-BF07-A41275626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21163D5-2409-4CD5-9ACB-04993F82A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CFC0F1-1D96-4E93-BDC8-161AC7CD8712}" type="slidenum">
              <a:rPr lang="en-US" altLang="pt-BR" sz="1200"/>
              <a:pPr/>
              <a:t>10</a:t>
            </a:fld>
            <a:endParaRPr lang="en-US" altLang="pt-BR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8680723-4024-45DB-B71C-000DC9765B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D5617E7-A15E-4F76-A954-F278B73D2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739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0282476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853312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333116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340004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042561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321461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9676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72442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81595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556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5155652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76331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ebsh024">
            <a:extLst>
              <a:ext uri="{FF2B5EF4-FFF2-40B4-BE49-F238E27FC236}">
                <a16:creationId xmlns:a16="http://schemas.microsoft.com/office/drawing/2014/main" id="{24667CE5-B0C8-4E6B-827A-598AD01A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996BA674-D82F-4483-8BE6-FEE7949641C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74675" y="1870075"/>
            <a:ext cx="8001000" cy="22860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sz="4800" b="1">
                <a:solidFill>
                  <a:schemeClr val="hlink"/>
                </a:solidFill>
              </a:rPr>
              <a:t>Qualidade de Vida, Meio Ambiente, Higiene Pública, Individual e Coletiva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1A2375-57D0-45D3-8814-27933C3F667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151438" y="6237288"/>
            <a:ext cx="3992562" cy="4318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pt-BR" sz="2000" b="1">
                <a:solidFill>
                  <a:schemeClr val="hlink"/>
                </a:solidFill>
              </a:rPr>
              <a:t>Dr. Hélnio Judson  Nogueira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687CC0C-7916-46B3-9014-E7C5C26EFEE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93245E1-19DA-4F16-875D-CC464FDCEEC9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4292600"/>
            <a:ext cx="9109076" cy="256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*Muitas das doenças do povo brasileiro são Hidrosolúveis, desaparecem depois de um bom banho. A falta de higiene é mais grave do que a falta de vacinação.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*Excesso:  banhos muito longos; com água muito quente e com muito sabão - retiram uma camada protetora da pele.</a:t>
            </a:r>
          </a:p>
        </p:txBody>
      </p:sp>
      <p:pic>
        <p:nvPicPr>
          <p:cNvPr id="13318" name="Picture 6" descr="homem banhando">
            <a:extLst>
              <a:ext uri="{FF2B5EF4-FFF2-40B4-BE49-F238E27FC236}">
                <a16:creationId xmlns:a16="http://schemas.microsoft.com/office/drawing/2014/main" id="{0D3656F0-C352-4F9B-8855-E0EA96DA3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/>
          <a:stretch>
            <a:fillRect/>
          </a:stretch>
        </p:blipFill>
        <p:spPr bwMode="auto">
          <a:xfrm>
            <a:off x="2484438" y="1101725"/>
            <a:ext cx="4105275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B509412-949A-400F-B0C0-326AF8F3BC8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9B3E0C1-234B-4B47-8DD1-32D9363B06C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743325"/>
            <a:ext cx="9144000" cy="314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1600" b="1">
                <a:solidFill>
                  <a:schemeClr val="folHlink"/>
                </a:solidFill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800" b="1" i="1" u="sng">
                <a:solidFill>
                  <a:srgbClr val="FF0000"/>
                </a:solidFill>
              </a:rPr>
              <a:t>A luz do sol é indispensável para a saúde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800" b="1" i="1" u="sng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1600" b="1">
                <a:solidFill>
                  <a:schemeClr val="folHlink"/>
                </a:solidFill>
              </a:rPr>
              <a:t>	</a:t>
            </a:r>
            <a:r>
              <a:rPr lang="pt-BR" altLang="pt-BR" sz="2400" b="1">
                <a:solidFill>
                  <a:schemeClr val="folHlink"/>
                </a:solidFill>
              </a:rPr>
              <a:t>*Sem luz  por exemplo, o organismo não sintetiza Vit. D e aparecem o raquitismo e a osteoporose.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energia solar penetra na pele afetando a produção de vários Hormônios: Corticóides, Hormônio do Crescimento, Endorfinas, Melatoninas.</a:t>
            </a:r>
          </a:p>
        </p:txBody>
      </p:sp>
      <p:pic>
        <p:nvPicPr>
          <p:cNvPr id="15369" name="Picture 9" descr="00033">
            <a:extLst>
              <a:ext uri="{FF2B5EF4-FFF2-40B4-BE49-F238E27FC236}">
                <a16:creationId xmlns:a16="http://schemas.microsoft.com/office/drawing/2014/main" id="{2347C668-43B2-4102-8E34-959F001DEB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211263"/>
            <a:ext cx="3532187" cy="2649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F24D4-1CBF-49FC-9895-10BE74D8321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1946179-5236-4F4A-84B3-25F7ED989BE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179388" y="4438650"/>
            <a:ext cx="9288463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*Os raios U.V. agindo por 2 horas - matam todas as bactérias da pele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*Nas casas - germes e fungos podem sobreviver meses nos cantos escuros dos quartos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*Mas mesmo a luz solar refletida  esteriliza essas áreas</a:t>
            </a:r>
          </a:p>
        </p:txBody>
      </p:sp>
      <p:pic>
        <p:nvPicPr>
          <p:cNvPr id="17415" name="Picture 7" descr="25-0741">
            <a:extLst>
              <a:ext uri="{FF2B5EF4-FFF2-40B4-BE49-F238E27FC236}">
                <a16:creationId xmlns:a16="http://schemas.microsoft.com/office/drawing/2014/main" id="{7A72A1A0-D565-4681-B8BD-C45704895E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"/>
          <a:stretch>
            <a:fillRect/>
          </a:stretch>
        </p:blipFill>
        <p:spPr bwMode="auto">
          <a:xfrm>
            <a:off x="2268538" y="1125538"/>
            <a:ext cx="4543425" cy="304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812D47-533B-4798-9335-134C39D7D76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743F69-F0B5-4A9A-9655-89D4DCA24CB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4510088"/>
            <a:ext cx="9144001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3600" b="1" i="1" u="sng">
                <a:solidFill>
                  <a:srgbClr val="FF0000"/>
                </a:solidFill>
              </a:rPr>
              <a:t>Vantagens: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*Pode proteger contra: câncer de mama, câncer de próstata e de intestino grosso</a:t>
            </a:r>
          </a:p>
          <a:p>
            <a:pPr algn="ctr">
              <a:lnSpc>
                <a:spcPct val="40000"/>
              </a:lnSpc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*Reduz a Pressão Arterial </a:t>
            </a:r>
            <a:r>
              <a:rPr lang="pt-BR" altLang="pt-BR" sz="1400" b="1">
                <a:solidFill>
                  <a:schemeClr val="folHlink"/>
                </a:solidFill>
              </a:rPr>
              <a:t>(Ann. Int. Med. 15/08/2000)</a:t>
            </a:r>
            <a:r>
              <a:rPr lang="pt-BR" altLang="pt-BR" sz="2800" b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6391" name="Picture 7" descr="26-1689">
            <a:extLst>
              <a:ext uri="{FF2B5EF4-FFF2-40B4-BE49-F238E27FC236}">
                <a16:creationId xmlns:a16="http://schemas.microsoft.com/office/drawing/2014/main" id="{4B763A59-D770-4CCC-BBEB-B229D7A359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"/>
          <a:stretch>
            <a:fillRect/>
          </a:stretch>
        </p:blipFill>
        <p:spPr bwMode="auto">
          <a:xfrm>
            <a:off x="2408238" y="1325563"/>
            <a:ext cx="4324350" cy="286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AGB04-0587">
            <a:extLst>
              <a:ext uri="{FF2B5EF4-FFF2-40B4-BE49-F238E27FC236}">
                <a16:creationId xmlns:a16="http://schemas.microsoft.com/office/drawing/2014/main" id="{4D818E1A-74EF-41D5-996E-1B0A5649A0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125538"/>
            <a:ext cx="4679950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AA191479-56D1-4DBC-A5D4-9D321A734B4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66FF33"/>
                </a:solidFill>
              </a:rPr>
              <a:t>Luz Solar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CE1CFF3-40EC-4B91-B4F2-C8024019CB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7950" y="4365625"/>
            <a:ext cx="8856663" cy="2447925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	*Excesso: queimaduras, envelhecimento, câncer de  pele</a:t>
            </a: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	*O tempo de exposição sem proteção é cumulativo ao longo da vida </a:t>
            </a:r>
          </a:p>
          <a:p>
            <a:pPr algn="ctr">
              <a:lnSpc>
                <a:spcPct val="60000"/>
              </a:lnSpc>
              <a:buFontTx/>
              <a:buNone/>
              <a:defRPr/>
            </a:pPr>
            <a:endParaRPr 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	*Se você vai ficar mais de 15 minutos ao sol,  passe o protetor,  30 a 60 minutos antes de sair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F9AE4BD-F38F-4E29-AC29-0FD55F5CBA1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>
                <a:solidFill>
                  <a:srgbClr val="66FF33"/>
                </a:solidFill>
              </a:rPr>
              <a:t>Excesso de Luz nos Olhos Produz</a:t>
            </a: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C835DD-D614-4509-A70F-BC7A3C6D3740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757613"/>
            <a:ext cx="9144000" cy="310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*Inflamação da córnea 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luz intensa, durante muitos anos, vai amarelando o cristalino até produzir catarata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luz intensa pode lesar a retina </a:t>
            </a:r>
          </a:p>
          <a:p>
            <a:pPr algn="ctr">
              <a:lnSpc>
                <a:spcPct val="1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*Por isto, quem viaja muito, quem está na praia, na neve ou no mar, onde ocorre grande reflexo da luz solar, deve usar óculos escuros que bloqueiem a luz U.V.</a:t>
            </a:r>
          </a:p>
        </p:txBody>
      </p:sp>
      <p:pic>
        <p:nvPicPr>
          <p:cNvPr id="19464" name="Picture 8" descr="AGB04-0232">
            <a:extLst>
              <a:ext uri="{FF2B5EF4-FFF2-40B4-BE49-F238E27FC236}">
                <a16:creationId xmlns:a16="http://schemas.microsoft.com/office/drawing/2014/main" id="{45AD4BF9-FF6C-4785-8947-D36C7734A2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68413"/>
            <a:ext cx="4038600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191E166-13C0-4FF0-94C3-E6A27A42076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Abstinência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D8AD78-03D6-40F6-84D2-D28B2ACFAC4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427538" y="1814513"/>
            <a:ext cx="4181475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*Abstinência é bem mais do que não beber, ou não fumar. Abstinência é evitar as coisas que eu gosto mas que sei que me fazem mal.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 abstinência tem a ver com  o que a gente come, bebe, faz, lê, pensa, etc. Envolve toda a nossa vida. </a:t>
            </a:r>
          </a:p>
        </p:txBody>
      </p:sp>
      <p:pic>
        <p:nvPicPr>
          <p:cNvPr id="20486" name="Picture 6" descr="03-2127">
            <a:extLst>
              <a:ext uri="{FF2B5EF4-FFF2-40B4-BE49-F238E27FC236}">
                <a16:creationId xmlns:a16="http://schemas.microsoft.com/office/drawing/2014/main" id="{12D6F615-34F8-42EA-9129-0E2E596863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81125"/>
            <a:ext cx="3390900" cy="507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EEA2D2-F230-499F-88DB-1A30E8E7546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Repouso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63F305F-A029-45AD-8FB6-A1BECDD1824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557338"/>
            <a:ext cx="43307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maioria das pessoas adultas precisa de mais ou menos 8 horas de sono diárias. Nesse período todos os órgãos devem estar descansando.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*As pessoas que se sentem bem com 4 ou 5 horas de sono são a exceção. Mesmo estas pessoas se beneficiam quando conseguem dormir um pouco mais.</a:t>
            </a:r>
          </a:p>
        </p:txBody>
      </p:sp>
      <p:pic>
        <p:nvPicPr>
          <p:cNvPr id="36871" name="Picture 7" descr="24-1375">
            <a:extLst>
              <a:ext uri="{FF2B5EF4-FFF2-40B4-BE49-F238E27FC236}">
                <a16:creationId xmlns:a16="http://schemas.microsoft.com/office/drawing/2014/main" id="{16D8206F-9B79-4A2E-AC10-4F8FA33B5C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"/>
          <a:stretch>
            <a:fillRect/>
          </a:stretch>
        </p:blipFill>
        <p:spPr bwMode="auto">
          <a:xfrm>
            <a:off x="5053013" y="1341438"/>
            <a:ext cx="34067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6028A98-CB15-4146-870E-468C1926821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9DFBBA"/>
                </a:solidFill>
              </a:rPr>
              <a:t>Conseqüências da falta de sono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7B2EC9C-CA37-4EA5-A51E-927FE98E8C7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5229225"/>
            <a:ext cx="9144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Quando o cérebro não consegue dormir as 8 horas, no dia seguinte, fica desligando e ligando enquanto você está “acordado”, para compensar o que não dormiu durante a noite. </a:t>
            </a:r>
          </a:p>
        </p:txBody>
      </p:sp>
      <p:pic>
        <p:nvPicPr>
          <p:cNvPr id="38917" name="Picture 5" descr="9682_wallpaper280">
            <a:extLst>
              <a:ext uri="{FF2B5EF4-FFF2-40B4-BE49-F238E27FC236}">
                <a16:creationId xmlns:a16="http://schemas.microsoft.com/office/drawing/2014/main" id="{FC1C6DD1-50B6-480F-B707-705E6BC608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2195513" y="1700213"/>
            <a:ext cx="4679950" cy="334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CA494EC-D794-46F3-B217-08F0E59B5BC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>
                <a:solidFill>
                  <a:srgbClr val="00FFCC"/>
                </a:solidFill>
              </a:rPr>
              <a:t>O que acontece durante o período “desligado”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3DE8A3-B09A-4F73-8D38-B8B8D78F9550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44463" y="2492375"/>
            <a:ext cx="4859337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*Você esquece o que acontece ou o que estuda nesse período.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*Quando você escreve, ou fala, passa a trocar letras, palavras, ou frases inteiras.</a:t>
            </a:r>
          </a:p>
          <a:p>
            <a:pPr algn="ctr">
              <a:lnSpc>
                <a:spcPct val="4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*Começa a sofrer pequenos ou grandes    acidentes, pois está fazendo as coisas, enquanto o seu cérebro está “dormindo”</a:t>
            </a:r>
          </a:p>
        </p:txBody>
      </p:sp>
      <p:pic>
        <p:nvPicPr>
          <p:cNvPr id="39943" name="Picture 7" descr="03-0127">
            <a:extLst>
              <a:ext uri="{FF2B5EF4-FFF2-40B4-BE49-F238E27FC236}">
                <a16:creationId xmlns:a16="http://schemas.microsoft.com/office/drawing/2014/main" id="{A94AB517-177E-4508-AC25-2CE140BBBE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773238"/>
            <a:ext cx="347821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018A5F-8F1D-4032-A3DA-228037F00EE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46B6AC7-97E5-4A9F-849E-1987F11E75E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600200"/>
            <a:ext cx="43211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Em 6 de Dezembro 1952, em Londres, houve uma grande inversão térmica com grande aumento da poluição.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	Dois ou três dias depois: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    O número de mortes por bronquites passou de 250 em média, para 800.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hlink"/>
                </a:solidFill>
              </a:rPr>
              <a:t>    O número de mortes por pneumonia passou de cerca de 20 para 200 por dia. </a:t>
            </a:r>
          </a:p>
        </p:txBody>
      </p:sp>
      <p:pic>
        <p:nvPicPr>
          <p:cNvPr id="2052" name="Picture 5" descr="seta07">
            <a:extLst>
              <a:ext uri="{FF2B5EF4-FFF2-40B4-BE49-F238E27FC236}">
                <a16:creationId xmlns:a16="http://schemas.microsoft.com/office/drawing/2014/main" id="{87DF455D-8078-4D65-B913-F7DD80A813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4000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seta07">
            <a:extLst>
              <a:ext uri="{FF2B5EF4-FFF2-40B4-BE49-F238E27FC236}">
                <a16:creationId xmlns:a16="http://schemas.microsoft.com/office/drawing/2014/main" id="{12D53ACF-4901-4A90-BE5A-B8528F33E2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10013"/>
            <a:ext cx="4000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24-0577">
            <a:extLst>
              <a:ext uri="{FF2B5EF4-FFF2-40B4-BE49-F238E27FC236}">
                <a16:creationId xmlns:a16="http://schemas.microsoft.com/office/drawing/2014/main" id="{C3278FFE-62F2-4CD3-87D9-88292F7921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5621" b="4002"/>
          <a:stretch>
            <a:fillRect/>
          </a:stretch>
        </p:blipFill>
        <p:spPr bwMode="auto">
          <a:xfrm>
            <a:off x="4716463" y="1830388"/>
            <a:ext cx="4248150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00064F-8855-4427-90E6-D80EEF75B5D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Conseqüências da falta de sono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17305C7-C08B-47A0-88E1-3B399A9FC08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79388" y="2060575"/>
            <a:ext cx="4608512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*Todas as habilidades são afetadas: Diminuem a percepção, os reflexos, a força muscular, a capacidade de fazer movimentos mais delicados, a capacidade ocular de focalizar objetos. 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*Tudo isso leva a um aumento no risco de pequenos ou grandes acidentes.</a:t>
            </a:r>
          </a:p>
        </p:txBody>
      </p:sp>
      <p:pic>
        <p:nvPicPr>
          <p:cNvPr id="40966" name="Picture 6" descr="BS0554">
            <a:extLst>
              <a:ext uri="{FF2B5EF4-FFF2-40B4-BE49-F238E27FC236}">
                <a16:creationId xmlns:a16="http://schemas.microsoft.com/office/drawing/2014/main" id="{05C72B5B-1CEA-4047-AEA6-550CF4718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698875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BA1161-5D2B-472F-8B63-33192833BB6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-174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A falta prolongada de sono causa: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467CF14-37D4-4278-9432-0AD19425DDB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-36513" y="1987550"/>
            <a:ext cx="4897438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*Aumento da sensibilidade à dor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*Irritabilidade, raiva, comportamento anti-social, mau humor constante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*Tornamo-nos mais sérios, inflexíveis, severos, apáticos, sem espontaneidade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*Falta de sono prolongada pode causar: desorientação, paranóia e depressão</a:t>
            </a:r>
          </a:p>
        </p:txBody>
      </p:sp>
      <p:pic>
        <p:nvPicPr>
          <p:cNvPr id="41992" name="Picture 8" descr="homem preocupado 2">
            <a:extLst>
              <a:ext uri="{FF2B5EF4-FFF2-40B4-BE49-F238E27FC236}">
                <a16:creationId xmlns:a16="http://schemas.microsoft.com/office/drawing/2014/main" id="{87421C92-9983-4867-BA52-0B308CDB3C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628775"/>
            <a:ext cx="3568700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05D2830-D830-4AAE-A19E-FFC87F87A22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79388" y="188913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Como é que funciona o sono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F7A0FE4-58CF-451C-AD58-389D1875EAC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4941888"/>
            <a:ext cx="9144000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 sono não é um processo passivo no qual a gente simplesmente desliga uma tomada e desmaia.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*É um processo ativo de recuperação do organismo</a:t>
            </a:r>
          </a:p>
        </p:txBody>
      </p:sp>
      <p:pic>
        <p:nvPicPr>
          <p:cNvPr id="43014" name="Picture 6" descr="BS0507">
            <a:extLst>
              <a:ext uri="{FF2B5EF4-FFF2-40B4-BE49-F238E27FC236}">
                <a16:creationId xmlns:a16="http://schemas.microsoft.com/office/drawing/2014/main" id="{AC6F2E77-573C-47F9-89FA-2910F8968D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341438"/>
            <a:ext cx="4756150" cy="323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afico2">
            <a:extLst>
              <a:ext uri="{FF2B5EF4-FFF2-40B4-BE49-F238E27FC236}">
                <a16:creationId xmlns:a16="http://schemas.microsoft.com/office/drawing/2014/main" id="{43E38BE5-0903-4C90-A2C3-02FE48F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A6345602-70C5-49BA-BB4A-6D58E4F5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438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800">
                <a:latin typeface="Arial" panose="020B0604020202020204" pitchFamily="34" charset="0"/>
              </a:rPr>
              <a:t>Dr. Helnio Judson Nogueira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8E5560-3F76-4CB0-BF6B-1A833CA7442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Fases do sono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78BBE89-506B-4A9E-996A-491043B87B9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4437063"/>
            <a:ext cx="8574088" cy="242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altLang="pt-BR" i="1" u="sng">
                <a:solidFill>
                  <a:srgbClr val="FF0000"/>
                </a:solidFill>
              </a:rPr>
              <a:t>	</a:t>
            </a:r>
            <a:r>
              <a:rPr lang="pt-BR" altLang="pt-BR" b="1" i="1" u="sng">
                <a:solidFill>
                  <a:srgbClr val="FF0000"/>
                </a:solidFill>
              </a:rPr>
              <a:t>Durante o sono existem diversas fases:</a:t>
            </a:r>
            <a:r>
              <a:rPr lang="pt-BR" altLang="pt-BR" i="1" u="sng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pt-BR" altLang="pt-BR">
                <a:solidFill>
                  <a:schemeClr val="folHlink"/>
                </a:solidFill>
              </a:rPr>
              <a:t>	</a:t>
            </a:r>
            <a:r>
              <a:rPr lang="pt-BR" altLang="pt-BR" sz="2800">
                <a:solidFill>
                  <a:schemeClr val="folHlink"/>
                </a:solidFill>
              </a:rPr>
              <a:t>*As mais importantes são: sono REM </a:t>
            </a:r>
          </a:p>
          <a:p>
            <a:pPr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                                              sono Não REM </a:t>
            </a:r>
          </a:p>
          <a:p>
            <a:pPr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   *Cada fase tem funções diferentes</a:t>
            </a:r>
          </a:p>
        </p:txBody>
      </p:sp>
      <p:pic>
        <p:nvPicPr>
          <p:cNvPr id="45065" name="Picture 9" descr="bew138A2">
            <a:extLst>
              <a:ext uri="{FF2B5EF4-FFF2-40B4-BE49-F238E27FC236}">
                <a16:creationId xmlns:a16="http://schemas.microsoft.com/office/drawing/2014/main" id="{26FD7577-6927-420B-AA94-D5DB2C535D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752975" cy="324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rafico3">
            <a:extLst>
              <a:ext uri="{FF2B5EF4-FFF2-40B4-BE49-F238E27FC236}">
                <a16:creationId xmlns:a16="http://schemas.microsoft.com/office/drawing/2014/main" id="{1F9F000F-F369-4FA6-83FA-130C0B7E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7D079F0-1FFB-46BB-B891-81FC04B041D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0267E8E-F303-4AFE-A7D5-327AFD35B59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36563" y="1844675"/>
            <a:ext cx="3919537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*Durante o período  REM os olhos se movem rapidamente (Rapid Eye Movement) e o corpo pode se mover também.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*Esse ciclo do sono acontece 4 ou 5 vezes durante a noite e corresponde a ±25% do tempo de sono.</a:t>
            </a:r>
          </a:p>
        </p:txBody>
      </p:sp>
      <p:pic>
        <p:nvPicPr>
          <p:cNvPr id="47113" name="Picture 9" descr="w-14314">
            <a:extLst>
              <a:ext uri="{FF2B5EF4-FFF2-40B4-BE49-F238E27FC236}">
                <a16:creationId xmlns:a16="http://schemas.microsoft.com/office/drawing/2014/main" id="{4797BE32-E3F5-4908-8313-B8368A07D3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600200"/>
            <a:ext cx="3733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E33D12-5978-4FBA-85F2-905D4F6F084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86BB784-D95A-4AD6-9101-92D9301DA9F5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500563" y="1917700"/>
            <a:ext cx="3671887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*Neste período acontece a maioria dos  sonhos, que são fundamentais para o aprendizado. 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*É durante os sonhos que a mente seleciona o que vai guardar na memória. </a:t>
            </a:r>
          </a:p>
        </p:txBody>
      </p:sp>
      <p:pic>
        <p:nvPicPr>
          <p:cNvPr id="48134" name="Picture 6" descr="w-14177">
            <a:extLst>
              <a:ext uri="{FF2B5EF4-FFF2-40B4-BE49-F238E27FC236}">
                <a16:creationId xmlns:a16="http://schemas.microsoft.com/office/drawing/2014/main" id="{F79B7B6E-5500-43D3-8F86-0160D6054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73538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foto_161">
            <a:extLst>
              <a:ext uri="{FF2B5EF4-FFF2-40B4-BE49-F238E27FC236}">
                <a16:creationId xmlns:a16="http://schemas.microsoft.com/office/drawing/2014/main" id="{41E8C902-6FEE-4466-BFB9-A9D6FC17D8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688012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05DD3983-8703-43A6-85C1-173A6EEE882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REM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C1B10FA-EDCF-4681-9531-9DFC508062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180975" y="4579938"/>
            <a:ext cx="9324975" cy="2278062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    *O sono REM é indispensável para o controle dos comportamentos de motivação animal. </a:t>
            </a:r>
          </a:p>
          <a:p>
            <a:pPr algn="ctr">
              <a:buFontTx/>
              <a:buNone/>
              <a:defRPr/>
            </a:pPr>
            <a:r>
              <a:rPr lang="pt-BR" sz="2400" b="1">
                <a:solidFill>
                  <a:schemeClr val="folHlink"/>
                </a:solidFill>
              </a:rPr>
              <a:t>	*Os animais privados de sono REM têm mais agressividade sexual, mais desejo de comida e de outros prazeres, e menos vontade de se cuidar, se arrumar, se enfeitar.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6654956-C358-494E-9B6C-35C093DB7DB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>
                <a:solidFill>
                  <a:srgbClr val="00FFCC"/>
                </a:solidFill>
              </a:rPr>
              <a:t>Quantidade de Sono REM</a:t>
            </a:r>
          </a:p>
        </p:txBody>
      </p:sp>
      <p:pic>
        <p:nvPicPr>
          <p:cNvPr id="50184" name="Picture 8" descr="C1ORE5A3">
            <a:extLst>
              <a:ext uri="{FF2B5EF4-FFF2-40B4-BE49-F238E27FC236}">
                <a16:creationId xmlns:a16="http://schemas.microsoft.com/office/drawing/2014/main" id="{36F24ED3-B35B-4BB0-8866-A964530E9A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256213" cy="351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>
            <a:extLst>
              <a:ext uri="{FF2B5EF4-FFF2-40B4-BE49-F238E27FC236}">
                <a16:creationId xmlns:a16="http://schemas.microsoft.com/office/drawing/2014/main" id="{AFE395FF-77F5-4FF8-893C-3BB6B564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5157788"/>
            <a:ext cx="8135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bebê prematuro 80% do sono é REM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recém nascido, 50%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*No jovem 20%</a:t>
            </a:r>
          </a:p>
          <a:p>
            <a:pPr algn="ctr"/>
            <a:r>
              <a:rPr lang="pt-BR" altLang="pt-BR" b="1">
                <a:solidFill>
                  <a:schemeClr val="folHlink"/>
                </a:solidFill>
              </a:rPr>
              <a:t>*Quanto mais velho menos se sonha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41D4FAF-07EA-4042-BA46-3FD855A28A5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EFD0000-193E-4421-8DA9-8D470D50981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341438"/>
            <a:ext cx="9144000" cy="154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Esse efeito desastroso da poluição durou até o começo de janeiro com um excesso de  mais de 4000 mortes, principalmente de crianças e idosos.</a:t>
            </a:r>
          </a:p>
        </p:txBody>
      </p:sp>
      <p:pic>
        <p:nvPicPr>
          <p:cNvPr id="8203" name="Picture 11" descr="j0178953">
            <a:extLst>
              <a:ext uri="{FF2B5EF4-FFF2-40B4-BE49-F238E27FC236}">
                <a16:creationId xmlns:a16="http://schemas.microsoft.com/office/drawing/2014/main" id="{16B890F2-3222-40D8-9242-4AFE19197B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78163"/>
            <a:ext cx="4608512" cy="308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rafico1">
            <a:extLst>
              <a:ext uri="{FF2B5EF4-FFF2-40B4-BE49-F238E27FC236}">
                <a16:creationId xmlns:a16="http://schemas.microsoft.com/office/drawing/2014/main" id="{5EC1CC28-1BF8-446F-A139-06E4EDC3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/>
          <a:stretch>
            <a:fillRect/>
          </a:stretch>
        </p:blipFill>
        <p:spPr bwMode="auto">
          <a:xfrm>
            <a:off x="1116013" y="6350"/>
            <a:ext cx="74168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26096D0-9A67-47F7-9010-8CC38442767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Não REM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F043533-5DDC-453B-9D1C-A4BB5322AC9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3573463"/>
            <a:ext cx="9144000" cy="328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 sono Não R.E.M  é uma seqüência de períodos 1,2,3,4 que retornam para 3,2,1, seguindo-se de um novo REM.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*Cada fase tem uma função diferente.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*As fases 3 e 4, que são mais profundas, correspondem a 10 a 20% do sono total nos jovens, e servem para recuperação dos grandes esforços físicos.</a:t>
            </a:r>
          </a:p>
        </p:txBody>
      </p:sp>
      <p:pic>
        <p:nvPicPr>
          <p:cNvPr id="52231" name="Picture 7" descr="w-10908">
            <a:extLst>
              <a:ext uri="{FF2B5EF4-FFF2-40B4-BE49-F238E27FC236}">
                <a16:creationId xmlns:a16="http://schemas.microsoft.com/office/drawing/2014/main" id="{854CBFA7-1EC2-4B40-A47F-D9453CA25B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125538"/>
            <a:ext cx="3606800" cy="236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15009AC-ACF4-4E5A-894E-508C433E288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NREM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9FD0395-F3BA-47E1-B7E2-510A1676E10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844675"/>
            <a:ext cx="4259263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De madrugada, perto do amanhecer, cada vez mais tempo é dedicado a períodos R.E.M. e os períodos  3 e 4 NREM desaparecem.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Quanto maior a idade, menos períodos de dono profundo (NREM 3 e 4) e por isso, mais perdas do sono.</a:t>
            </a:r>
          </a:p>
        </p:txBody>
      </p:sp>
      <p:pic>
        <p:nvPicPr>
          <p:cNvPr id="53254" name="Picture 6" descr="w-14618">
            <a:extLst>
              <a:ext uri="{FF2B5EF4-FFF2-40B4-BE49-F238E27FC236}">
                <a16:creationId xmlns:a16="http://schemas.microsoft.com/office/drawing/2014/main" id="{208DC588-4D4A-4695-8F5E-88DA6BC65E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341438"/>
            <a:ext cx="3776662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EC7B337-7233-41C7-A9FA-113387CABCA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0" y="-26988"/>
            <a:ext cx="9144000" cy="1584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e produção de hormônios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77EEC55-50C6-46D3-BF9F-BC251208F11C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4697413"/>
            <a:ext cx="9144000" cy="204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Várias pesquisas estão confirmando o que a gente imaginava: O sono ajuda a emagrecer. Durante o sono o organismo produz um hormônio que estimula a queima de gordura. Se o período de descanso não é respeitado, o metabolismo torna-se mais lento facilitando o acúmulo de tecido adiposo.</a:t>
            </a:r>
          </a:p>
        </p:txBody>
      </p:sp>
      <p:pic>
        <p:nvPicPr>
          <p:cNvPr id="55301" name="Picture 5" descr="bew1122815A">
            <a:extLst>
              <a:ext uri="{FF2B5EF4-FFF2-40B4-BE49-F238E27FC236}">
                <a16:creationId xmlns:a16="http://schemas.microsoft.com/office/drawing/2014/main" id="{1FC5CD8D-B10F-4E60-864B-E5AEA5A91A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33563"/>
            <a:ext cx="4070350" cy="267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FE84ED4-4630-4B6B-B20F-3C428BF0AE5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115888"/>
            <a:ext cx="8229600" cy="150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Sono e produção de hormônios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EA1495-BF9B-429E-85CE-446E2946B0A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79388" y="2278063"/>
            <a:ext cx="8785225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*Quanto menos horas de sono, principalmente de sono profundo, menor a produção de Hormônio do Crescimento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deficiência de G.H. produz: 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.acúmulo de gordura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.flacidez muscular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.fraqueza óssea</a:t>
            </a:r>
          </a:p>
          <a:p>
            <a:pPr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                  .perda da disposição</a:t>
            </a:r>
          </a:p>
        </p:txBody>
      </p:sp>
      <p:pic>
        <p:nvPicPr>
          <p:cNvPr id="56329" name="Picture 9" descr="w-10978">
            <a:extLst>
              <a:ext uri="{FF2B5EF4-FFF2-40B4-BE49-F238E27FC236}">
                <a16:creationId xmlns:a16="http://schemas.microsoft.com/office/drawing/2014/main" id="{B50E2674-3ADC-42CE-8314-724E74C25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4106863" cy="278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FDDAE13-8FE8-4349-99CA-C70B01EDAA5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Causas de Insônia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FDC53E2-6288-464D-86B9-052EF18D422D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974850"/>
            <a:ext cx="4716463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Problemas Emocionais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Stress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Depressão</a:t>
            </a:r>
          </a:p>
          <a:p>
            <a:pPr algn="ctr">
              <a:buFontTx/>
              <a:buNone/>
            </a:pPr>
            <a:endParaRPr lang="pt-BR" altLang="pt-BR" sz="28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800" b="1">
                <a:solidFill>
                  <a:schemeClr val="folHlink"/>
                </a:solidFill>
              </a:rPr>
              <a:t>	Ansiedade</a:t>
            </a:r>
          </a:p>
        </p:txBody>
      </p:sp>
      <p:pic>
        <p:nvPicPr>
          <p:cNvPr id="57352" name="Picture 8" descr="14268bus3">
            <a:extLst>
              <a:ext uri="{FF2B5EF4-FFF2-40B4-BE49-F238E27FC236}">
                <a16:creationId xmlns:a16="http://schemas.microsoft.com/office/drawing/2014/main" id="{A57CC038-4BA9-4A49-B0F3-63775D2C1F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600200"/>
            <a:ext cx="35941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272A3FF-29E7-49FA-9FD3-1405DED4A2B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00FFCC"/>
                </a:solidFill>
              </a:rPr>
              <a:t>Causas de Insônia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F4194F3-F54C-484E-B9C5-6D7926B4215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57200" y="1855788"/>
            <a:ext cx="4038600" cy="3805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Substâncias com ação no Sistema Nervoso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*Café, Chás, Refrigerantes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*Álcool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*Fumo</a:t>
            </a:r>
          </a:p>
          <a:p>
            <a:pPr marL="661988" indent="-661988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marL="661988" indent="-661988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*Sedativos e Hipnóticos</a:t>
            </a:r>
          </a:p>
        </p:txBody>
      </p:sp>
      <p:pic>
        <p:nvPicPr>
          <p:cNvPr id="58376" name="Picture 8" descr="cérebro 3">
            <a:extLst>
              <a:ext uri="{FF2B5EF4-FFF2-40B4-BE49-F238E27FC236}">
                <a16:creationId xmlns:a16="http://schemas.microsoft.com/office/drawing/2014/main" id="{D56B75DD-B133-47BB-B816-ECB3A14BAB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" b="1491"/>
          <a:stretch>
            <a:fillRect/>
          </a:stretch>
        </p:blipFill>
        <p:spPr bwMode="auto">
          <a:xfrm>
            <a:off x="5210175" y="1484313"/>
            <a:ext cx="3322638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585B446-4724-41DD-9653-06CA3DB519C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accent1"/>
                </a:solidFill>
              </a:rPr>
              <a:t>Alimentação Adequada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07A64E7-54E1-474C-8037-61BC1DB4583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4356100" y="1341438"/>
            <a:ext cx="45370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*Os vegetarianos tem menor incidência de  todos os tipos de câncer e de infarto do miocárdio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frutas 2 vezes ao dia reduz em 43% a mortalidade geral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*Saladas verdes diariamente reduzem em 35% a mortalidade geral </a:t>
            </a:r>
          </a:p>
          <a:p>
            <a:pPr marL="381000" lvl="2" indent="0"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nozes mais de 5 vezes por semana além de diminuir o risco de infarto, diminui em 15% a mortalidade geral</a:t>
            </a:r>
          </a:p>
        </p:txBody>
      </p:sp>
      <p:pic>
        <p:nvPicPr>
          <p:cNvPr id="30738" name="Picture 18" descr="ss007487">
            <a:extLst>
              <a:ext uri="{FF2B5EF4-FFF2-40B4-BE49-F238E27FC236}">
                <a16:creationId xmlns:a16="http://schemas.microsoft.com/office/drawing/2014/main" id="{B3706AA1-E898-412D-A2EE-610D35CBAC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" b="3053"/>
          <a:stretch>
            <a:fillRect/>
          </a:stretch>
        </p:blipFill>
        <p:spPr bwMode="auto">
          <a:xfrm>
            <a:off x="325438" y="1231900"/>
            <a:ext cx="3959225" cy="500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72A71A1-F8FC-42EF-9344-2F22F34D7FF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accent1"/>
                </a:solidFill>
              </a:rPr>
              <a:t>Alimentação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6CDC76-2B8D-4FF5-A788-242612652609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34925" y="1743075"/>
            <a:ext cx="4248150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*Comer carne, mais de 4 vezes por semana, aumenta em 80% o risco de um infarto fatal </a:t>
            </a:r>
          </a:p>
          <a:p>
            <a:pPr marL="484188" lvl="2" indent="0" algn="ctr">
              <a:lnSpc>
                <a:spcPct val="30000"/>
              </a:lnSpc>
              <a:buFontTx/>
              <a:buNone/>
            </a:pPr>
            <a:endParaRPr lang="pt-BR" altLang="pt-BR" b="1">
              <a:solidFill>
                <a:schemeClr val="folHlink"/>
              </a:solidFill>
            </a:endParaRPr>
          </a:p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*Carne mais de 3 vezes por semana, aumenta em 80% o risco de câncer de cólon </a:t>
            </a:r>
          </a:p>
          <a:p>
            <a:pPr marL="484188" lvl="2" indent="0" algn="ctr">
              <a:lnSpc>
                <a:spcPct val="30000"/>
              </a:lnSpc>
              <a:buFontTx/>
              <a:buNone/>
            </a:pPr>
            <a:endParaRPr lang="pt-BR" altLang="pt-BR" b="1">
              <a:solidFill>
                <a:schemeClr val="folHlink"/>
              </a:solidFill>
            </a:endParaRPr>
          </a:p>
          <a:p>
            <a:pPr marL="484188" lvl="2" indent="0" algn="ctr">
              <a:buFontTx/>
              <a:buNone/>
            </a:pPr>
            <a:r>
              <a:rPr lang="pt-BR" altLang="pt-BR" b="1">
                <a:solidFill>
                  <a:schemeClr val="folHlink"/>
                </a:solidFill>
              </a:rPr>
              <a:t>*Feijão mais de 3 vezes por semana  diminui em 40% o risco de câncer de cólon</a:t>
            </a:r>
            <a:endParaRPr lang="pt-BR" altLang="pt-BR" sz="1800" b="1">
              <a:solidFill>
                <a:schemeClr val="folHlink"/>
              </a:solidFill>
            </a:endParaRPr>
          </a:p>
        </p:txBody>
      </p:sp>
      <p:pic>
        <p:nvPicPr>
          <p:cNvPr id="31751" name="Picture 7" descr="carne fritando">
            <a:extLst>
              <a:ext uri="{FF2B5EF4-FFF2-40B4-BE49-F238E27FC236}">
                <a16:creationId xmlns:a16="http://schemas.microsoft.com/office/drawing/2014/main" id="{0B10D9F1-5FE1-4966-BF53-ACAF93B607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EDA8CB6-1497-4CED-A558-D4A667BCCAF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/>
              <a:t>Efeitos Benéficos do Exercício</a:t>
            </a:r>
          </a:p>
        </p:txBody>
      </p:sp>
      <p:pic>
        <p:nvPicPr>
          <p:cNvPr id="32780" name="Picture 12" descr="bew100A2">
            <a:extLst>
              <a:ext uri="{FF2B5EF4-FFF2-40B4-BE49-F238E27FC236}">
                <a16:creationId xmlns:a16="http://schemas.microsoft.com/office/drawing/2014/main" id="{E543F270-4495-4BDF-AC68-E8D3A47AA5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46263"/>
            <a:ext cx="3176587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15">
            <a:extLst>
              <a:ext uri="{FF2B5EF4-FFF2-40B4-BE49-F238E27FC236}">
                <a16:creationId xmlns:a16="http://schemas.microsoft.com/office/drawing/2014/main" id="{CD192CB2-0988-4F20-9E54-BD59DBB3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373313"/>
            <a:ext cx="34432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b="1">
                <a:solidFill>
                  <a:schemeClr val="folHlink"/>
                </a:solidFill>
              </a:rPr>
              <a:t>*Colesterol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*Câncer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*Diabetes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*Osteoporose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*Pressão Alta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*Obesidade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*Artrite Reumatóide </a:t>
            </a:r>
          </a:p>
          <a:p>
            <a:r>
              <a:rPr lang="pt-BR" altLang="pt-BR" sz="2800" b="1">
                <a:solidFill>
                  <a:schemeClr val="folHlink"/>
                </a:solidFill>
              </a:rPr>
              <a:t>*Stress</a:t>
            </a:r>
          </a:p>
          <a:p>
            <a:endParaRPr lang="pt-BR" altLang="pt-BR" sz="28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2BE8F13-6F71-4AE8-9608-0B699F07536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916238" y="44450"/>
            <a:ext cx="324008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362E5A9-AF1C-4ECE-B4B7-4DDF7B5AB7C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11138" y="3860800"/>
            <a:ext cx="8753475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*Quanto maior a poluição do ar, mais problemas respiratórios e mais câncer de todos os tipos.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*O cigarro é o maior poluidor do ar. Mesmo as pessoas que não fumam, mas que convivem com fumantes, têm maior incidência de câncer de pescoço e pulmão, infarto do miocárdio e outras doenças. </a:t>
            </a:r>
          </a:p>
        </p:txBody>
      </p:sp>
      <p:pic>
        <p:nvPicPr>
          <p:cNvPr id="9222" name="Picture 6" descr="homem fumando">
            <a:extLst>
              <a:ext uri="{FF2B5EF4-FFF2-40B4-BE49-F238E27FC236}">
                <a16:creationId xmlns:a16="http://schemas.microsoft.com/office/drawing/2014/main" id="{5F633D4D-BAC1-4961-AEEA-BCDE876F20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06488"/>
            <a:ext cx="3384550" cy="253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asal vendo por do sol 2">
            <a:extLst>
              <a:ext uri="{FF2B5EF4-FFF2-40B4-BE49-F238E27FC236}">
                <a16:creationId xmlns:a16="http://schemas.microsoft.com/office/drawing/2014/main" id="{41A3062D-2D42-476D-8F32-0C7648228B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00C250CC-2CC4-4841-8944-F758996BD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76825" y="1844675"/>
            <a:ext cx="2170113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7200" b="1">
                <a:solidFill>
                  <a:schemeClr val="hlink"/>
                </a:solidFill>
              </a:rPr>
              <a:t>Fé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F5B7396-FBB5-4F3F-81CD-3A8B35DE94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4654550"/>
            <a:ext cx="9144000" cy="2159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pt-BR" sz="2800" b="1">
                <a:solidFill>
                  <a:schemeClr val="folHlink"/>
                </a:solidFill>
              </a:rPr>
              <a:t>	</a:t>
            </a:r>
            <a:r>
              <a:rPr lang="pt-BR" b="1">
                <a:solidFill>
                  <a:schemeClr val="folHlink"/>
                </a:solidFill>
              </a:rPr>
              <a:t>I Timóteo 4:8 : ‘O exercício físico, na verdade tem algum valor, mas o exercício espiritual tem valor, para tudo, porque seu resultado é vida, tanto para agora como no futuro.’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780082-F0C9-4AE8-9ABA-D6A685C908D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268538" y="44450"/>
            <a:ext cx="45466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3DB13EE-69AE-4CFC-990E-3FF25A80FA9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773238"/>
            <a:ext cx="453707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*A Harvard University fez um estudo com 8000 pessoas, em 6 cidades de porte médio nos Estados Unidos, durante 16 anos. 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*Ficou claramente demonstrado que quanto maior o nível de poluição da cidade, menor era a média de vida dos moradores.</a:t>
            </a:r>
          </a:p>
        </p:txBody>
      </p:sp>
      <p:pic>
        <p:nvPicPr>
          <p:cNvPr id="10246" name="Picture 6" descr="image53">
            <a:extLst>
              <a:ext uri="{FF2B5EF4-FFF2-40B4-BE49-F238E27FC236}">
                <a16:creationId xmlns:a16="http://schemas.microsoft.com/office/drawing/2014/main" id="{AA8598B3-AD4A-428B-A247-2C758EEED0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31152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84F3A5-D181-475A-9472-FE1DE191893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C8708FE-EE03-490D-B111-5304C4FCC23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358775" y="4292600"/>
            <a:ext cx="8785225" cy="240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800" b="1" i="1" u="sng">
                <a:solidFill>
                  <a:srgbClr val="FF0000"/>
                </a:solidFill>
              </a:rPr>
              <a:t>A USP publicou um estudo mostrando que:</a:t>
            </a:r>
            <a:r>
              <a:rPr lang="pt-BR" altLang="pt-BR" sz="2800" i="1">
                <a:solidFill>
                  <a:schemeClr val="folHlink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*Respirar o ar de São Paulo durante 24 horas equivale a fumar 5 cigarros.</a:t>
            </a:r>
          </a:p>
          <a:p>
            <a:pPr algn="ctr">
              <a:buFontTx/>
              <a:buNone/>
            </a:pPr>
            <a:r>
              <a:rPr lang="pt-BR" altLang="pt-BR" sz="2800">
                <a:solidFill>
                  <a:schemeClr val="folHlink"/>
                </a:solidFill>
              </a:rPr>
              <a:t>*Quem mora em São Paulo vive em média um ano e meio menos do que em outras cidades.</a:t>
            </a:r>
          </a:p>
        </p:txBody>
      </p:sp>
      <p:pic>
        <p:nvPicPr>
          <p:cNvPr id="101380" name="Picture 4" descr="Sao%20Paulo">
            <a:extLst>
              <a:ext uri="{FF2B5EF4-FFF2-40B4-BE49-F238E27FC236}">
                <a16:creationId xmlns:a16="http://schemas.microsoft.com/office/drawing/2014/main" id="{5D7D7807-3038-4CAA-9043-B181FC828D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>
            <a:fillRect/>
          </a:stretch>
        </p:blipFill>
        <p:spPr bwMode="auto">
          <a:xfrm>
            <a:off x="2268538" y="1214438"/>
            <a:ext cx="454025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CCC44F-5963-4071-A103-7EF86ACEA44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rgbClr val="FF0000"/>
                </a:solidFill>
              </a:rPr>
              <a:t>Poluição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AFEBFDE-AC83-449D-8270-B1EDE830117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107950" y="4508500"/>
            <a:ext cx="8964613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*Trabalhar por ar puro é primeiramente não poluir 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*Em segundo lugar, preferir morar e trabalhar em lugares onde o ar  é menos poluído.</a:t>
            </a: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*Manter a casa e o ambiente de trabalho arejados, e participar em campanhas de educação da população.</a:t>
            </a:r>
          </a:p>
        </p:txBody>
      </p:sp>
      <p:pic>
        <p:nvPicPr>
          <p:cNvPr id="11274" name="Picture 10" descr="pin45n">
            <a:extLst>
              <a:ext uri="{FF2B5EF4-FFF2-40B4-BE49-F238E27FC236}">
                <a16:creationId xmlns:a16="http://schemas.microsoft.com/office/drawing/2014/main" id="{0944FF70-2A97-4A87-AB26-617C8F42EF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/>
          <a:stretch>
            <a:fillRect/>
          </a:stretch>
        </p:blipFill>
        <p:spPr bwMode="auto">
          <a:xfrm>
            <a:off x="2627313" y="1163638"/>
            <a:ext cx="3816350" cy="294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655A19-56E8-4AD6-B85C-EF5553F64C8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3D55BF-0EAB-4CB5-8F47-4C9210F13ED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0" y="1341438"/>
            <a:ext cx="4716463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acordo com a idade e o peso, 50% a 70% do nosso corpo é água </a:t>
            </a:r>
          </a:p>
          <a:p>
            <a:pPr algn="ctr">
              <a:lnSpc>
                <a:spcPct val="2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*Normalmente se perde de 500  a 1000ml de água por dia pela pele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500 a 1000ml pelos pulmões</a:t>
            </a:r>
          </a:p>
          <a:p>
            <a:pPr algn="ctr">
              <a:lnSpc>
                <a:spcPct val="3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*Mais ou menos um litro e meio pela urina</a:t>
            </a:r>
          </a:p>
          <a:p>
            <a:pPr algn="ctr">
              <a:lnSpc>
                <a:spcPct val="30000"/>
              </a:lnSpc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*Total de perdas: 2,5 a 3,5 litros de água/dia </a:t>
            </a:r>
          </a:p>
        </p:txBody>
      </p:sp>
      <p:pic>
        <p:nvPicPr>
          <p:cNvPr id="12298" name="Picture 10" descr="BS0260">
            <a:extLst>
              <a:ext uri="{FF2B5EF4-FFF2-40B4-BE49-F238E27FC236}">
                <a16:creationId xmlns:a16="http://schemas.microsoft.com/office/drawing/2014/main" id="{01850B87-A944-4051-8C87-22D6D0A3F7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93888"/>
            <a:ext cx="3810000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E1609CA-9DAC-4060-BD2F-53B3BE81315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5400" b="1">
                <a:solidFill>
                  <a:schemeClr val="hlink"/>
                </a:solidFill>
              </a:rPr>
              <a:t>Água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CC92536-240E-4490-951E-FB056E8313A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252413" y="1987550"/>
            <a:ext cx="467995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*De acordo com os pesquisas da Escola de Saúde Pública da Harvard University, EUA, beber seis ou mais copos de água por dia,  ajuda a diminuir em até 50% o risco de câncer de bexiga.</a:t>
            </a:r>
          </a:p>
          <a:p>
            <a:pPr algn="ctr">
              <a:buFontTx/>
              <a:buNone/>
            </a:pPr>
            <a:endParaRPr lang="pt-BR" altLang="pt-BR" sz="2400" b="1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	*Outro benefício da água é a prevenção de pedras nos rins.</a:t>
            </a:r>
          </a:p>
        </p:txBody>
      </p:sp>
      <p:pic>
        <p:nvPicPr>
          <p:cNvPr id="14342" name="Picture 6" descr="BS0261">
            <a:extLst>
              <a:ext uri="{FF2B5EF4-FFF2-40B4-BE49-F238E27FC236}">
                <a16:creationId xmlns:a16="http://schemas.microsoft.com/office/drawing/2014/main" id="{7617E25F-1707-4E6A-AB21-8CC5416E32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38350"/>
            <a:ext cx="3436938" cy="3551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1216</TotalTime>
  <Words>1866</Words>
  <Application>Microsoft Office PowerPoint</Application>
  <PresentationFormat>Apresentação na tela (4:3)</PresentationFormat>
  <Paragraphs>228</Paragraphs>
  <Slides>40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Times New Roman</vt:lpstr>
      <vt:lpstr>Arial</vt:lpstr>
      <vt:lpstr>Pulso</vt:lpstr>
      <vt:lpstr>Qualidade de Vida, Meio Ambiente, Higiene Pública, Individual e Coletiva</vt:lpstr>
      <vt:lpstr>Poluição</vt:lpstr>
      <vt:lpstr>Poluição</vt:lpstr>
      <vt:lpstr>Poluição</vt:lpstr>
      <vt:lpstr>Poluição</vt:lpstr>
      <vt:lpstr>Poluição</vt:lpstr>
      <vt:lpstr>Poluição</vt:lpstr>
      <vt:lpstr>Água</vt:lpstr>
      <vt:lpstr>Água</vt:lpstr>
      <vt:lpstr>Água</vt:lpstr>
      <vt:lpstr>Luz Solar</vt:lpstr>
      <vt:lpstr>Luz Solar</vt:lpstr>
      <vt:lpstr>Luz Solar</vt:lpstr>
      <vt:lpstr>Luz Solar</vt:lpstr>
      <vt:lpstr>Excesso de Luz nos Olhos Produz </vt:lpstr>
      <vt:lpstr>Abstinência</vt:lpstr>
      <vt:lpstr>Repouso</vt:lpstr>
      <vt:lpstr>Conseqüências da falta de sono</vt:lpstr>
      <vt:lpstr>O que acontece durante o período “desligado”</vt:lpstr>
      <vt:lpstr>Conseqüências da falta de sono</vt:lpstr>
      <vt:lpstr>A falta prolongada de sono causa:</vt:lpstr>
      <vt:lpstr>Como é que funciona o sono</vt:lpstr>
      <vt:lpstr>Apresentação do PowerPoint</vt:lpstr>
      <vt:lpstr>Fases do sono</vt:lpstr>
      <vt:lpstr>Apresentação do PowerPoint</vt:lpstr>
      <vt:lpstr>Sono REM</vt:lpstr>
      <vt:lpstr>Sono REM</vt:lpstr>
      <vt:lpstr>Sono REM</vt:lpstr>
      <vt:lpstr>Quantidade de Sono REM</vt:lpstr>
      <vt:lpstr>Apresentação do PowerPoint</vt:lpstr>
      <vt:lpstr>Sono Não REM</vt:lpstr>
      <vt:lpstr>Sono NREM</vt:lpstr>
      <vt:lpstr>Sono e produção de hormônios</vt:lpstr>
      <vt:lpstr>Sono e produção de hormônios</vt:lpstr>
      <vt:lpstr>Causas de Insônia</vt:lpstr>
      <vt:lpstr>Causas de Insônia</vt:lpstr>
      <vt:lpstr>Alimentação Adequada</vt:lpstr>
      <vt:lpstr>Alimentação </vt:lpstr>
      <vt:lpstr>Efeitos Benéficos do Exercício</vt:lpstr>
      <vt:lpstr>Fé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de Vida, Meio Ambiente, Higiene Pública, Individual e Coletiva</dc:title>
  <dc:subject>MORDOMIA CRISTÃ</dc:subject>
  <dc:creator>Pr. MARCELO AUGUSTO DE CARVALHO; Helnio Judson Nogueira</dc:creator>
  <cp:keywords>www.4tons.com.br</cp:keywords>
  <dc:description>COMÉRCIO PROIBIDO. USO PESSOAL</dc:description>
  <cp:lastModifiedBy>UCB - Marcelo Augusto de Carvalho</cp:lastModifiedBy>
  <cp:revision>38</cp:revision>
  <dcterms:created xsi:type="dcterms:W3CDTF">2000-10-03T16:35:07Z</dcterms:created>
  <dcterms:modified xsi:type="dcterms:W3CDTF">2020-12-17T12:58:44Z</dcterms:modified>
</cp:coreProperties>
</file>