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88" r:id="rId6"/>
    <p:sldId id="260" r:id="rId7"/>
    <p:sldId id="289" r:id="rId8"/>
    <p:sldId id="290" r:id="rId9"/>
    <p:sldId id="262" r:id="rId10"/>
    <p:sldId id="263" r:id="rId11"/>
    <p:sldId id="264" r:id="rId12"/>
    <p:sldId id="265" r:id="rId13"/>
    <p:sldId id="266" r:id="rId14"/>
    <p:sldId id="291" r:id="rId15"/>
    <p:sldId id="268" r:id="rId16"/>
    <p:sldId id="292" r:id="rId17"/>
    <p:sldId id="293" r:id="rId18"/>
    <p:sldId id="270" r:id="rId19"/>
    <p:sldId id="271" r:id="rId20"/>
    <p:sldId id="294" r:id="rId21"/>
    <p:sldId id="295" r:id="rId22"/>
    <p:sldId id="272" r:id="rId23"/>
    <p:sldId id="297" r:id="rId24"/>
    <p:sldId id="273" r:id="rId25"/>
    <p:sldId id="298" r:id="rId26"/>
    <p:sldId id="275" r:id="rId27"/>
    <p:sldId id="299" r:id="rId28"/>
    <p:sldId id="277" r:id="rId29"/>
    <p:sldId id="300" r:id="rId30"/>
    <p:sldId id="278" r:id="rId31"/>
    <p:sldId id="301" r:id="rId32"/>
    <p:sldId id="309" r:id="rId33"/>
    <p:sldId id="286" r:id="rId34"/>
    <p:sldId id="287" r:id="rId35"/>
    <p:sldId id="279" r:id="rId36"/>
    <p:sldId id="302" r:id="rId37"/>
    <p:sldId id="303" r:id="rId38"/>
    <p:sldId id="280" r:id="rId39"/>
    <p:sldId id="281" r:id="rId40"/>
    <p:sldId id="304" r:id="rId41"/>
    <p:sldId id="305" r:id="rId42"/>
    <p:sldId id="282" r:id="rId43"/>
    <p:sldId id="308" r:id="rId44"/>
    <p:sldId id="307" r:id="rId45"/>
    <p:sldId id="312" r:id="rId46"/>
    <p:sldId id="285" r:id="rId47"/>
    <p:sldId id="313" r:id="rId48"/>
  </p:sldIdLst>
  <p:sldSz cx="9144000" cy="6858000" type="screen4x3"/>
  <p:notesSz cx="6858000" cy="9144000"/>
  <p:embeddedFontLst>
    <p:embeddedFont>
      <p:font typeface="Arial Black" panose="020B0A04020102020204" pitchFamily="34" charset="0"/>
      <p:regular r:id="rId49"/>
      <p:bold r:id="rId50"/>
      <p:italic r:id="rId51"/>
    </p:embeddedFont>
    <p:embeddedFont>
      <p:font typeface="Berlin Sans FB Demi" panose="020E0802020502020306" pitchFamily="34" charset="0"/>
      <p:bold r:id="rId52"/>
    </p:embeddedFont>
    <p:embeddedFont>
      <p:font typeface="Impact" panose="020B0806030902050204" pitchFamily="34" charset="0"/>
      <p:regular r:id="rId53"/>
    </p:embeddedFont>
  </p:embeddedFontLst>
  <p:defaultTextStyle>
    <a:defPPr>
      <a:defRPr lang="pt-BR"/>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A7412"/>
    <a:srgbClr val="F71354"/>
    <a:srgbClr val="F8E6D8"/>
    <a:srgbClr val="D5EBED"/>
    <a:srgbClr val="F3D1B7"/>
    <a:srgbClr val="981608"/>
    <a:srgbClr val="F4D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F5BD815E-9C53-4561-B80C-EDAE07262D2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DC4E0234-DB7E-4BED-AC9B-87C543870906}"/>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E255EF9-2E5B-41F8-9906-CD601F4FC823}"/>
              </a:ext>
            </a:extLst>
          </p:cNvPr>
          <p:cNvSpPr>
            <a:spLocks noGrp="1" noChangeArrowheads="1"/>
          </p:cNvSpPr>
          <p:nvPr>
            <p:ph type="sldNum" sz="quarter" idx="12"/>
          </p:nvPr>
        </p:nvSpPr>
        <p:spPr>
          <a:ln/>
        </p:spPr>
        <p:txBody>
          <a:bodyPr/>
          <a:lstStyle>
            <a:lvl1pPr>
              <a:defRPr/>
            </a:lvl1pPr>
          </a:lstStyle>
          <a:p>
            <a:fld id="{8D7C225F-C89A-49E3-B6B7-576BE7AC1DFE}" type="slidenum">
              <a:rPr lang="pt-BR" altLang="pt-BR"/>
              <a:pPr/>
              <a:t>‹nº›</a:t>
            </a:fld>
            <a:endParaRPr lang="pt-BR" altLang="pt-BR"/>
          </a:p>
        </p:txBody>
      </p:sp>
    </p:spTree>
    <p:extLst>
      <p:ext uri="{BB962C8B-B14F-4D97-AF65-F5344CB8AC3E}">
        <p14:creationId xmlns:p14="http://schemas.microsoft.com/office/powerpoint/2010/main" val="379672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827EE49F-258A-48AD-8A4E-6D2A5150A04E}"/>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42E6245B-FB45-4321-8BA0-46DF2606E2F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11E0CB9-4565-4EC7-8DA1-CCCA7C5D3374}"/>
              </a:ext>
            </a:extLst>
          </p:cNvPr>
          <p:cNvSpPr>
            <a:spLocks noGrp="1" noChangeArrowheads="1"/>
          </p:cNvSpPr>
          <p:nvPr>
            <p:ph type="sldNum" sz="quarter" idx="12"/>
          </p:nvPr>
        </p:nvSpPr>
        <p:spPr>
          <a:ln/>
        </p:spPr>
        <p:txBody>
          <a:bodyPr/>
          <a:lstStyle>
            <a:lvl1pPr>
              <a:defRPr/>
            </a:lvl1pPr>
          </a:lstStyle>
          <a:p>
            <a:fld id="{283CC442-6AF6-44A3-A246-D5618BE082D8}" type="slidenum">
              <a:rPr lang="pt-BR" altLang="pt-BR"/>
              <a:pPr/>
              <a:t>‹nº›</a:t>
            </a:fld>
            <a:endParaRPr lang="pt-BR" altLang="pt-BR"/>
          </a:p>
        </p:txBody>
      </p:sp>
    </p:spTree>
    <p:extLst>
      <p:ext uri="{BB962C8B-B14F-4D97-AF65-F5344CB8AC3E}">
        <p14:creationId xmlns:p14="http://schemas.microsoft.com/office/powerpoint/2010/main" val="159309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83AAF8B6-60E2-49EF-B062-D5FDDD6DA649}"/>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3E983EC5-71A2-4077-A6A4-D0A1A6B53B6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B567AC9-B6C3-439F-9CDA-BBD775669B6D}"/>
              </a:ext>
            </a:extLst>
          </p:cNvPr>
          <p:cNvSpPr>
            <a:spLocks noGrp="1" noChangeArrowheads="1"/>
          </p:cNvSpPr>
          <p:nvPr>
            <p:ph type="sldNum" sz="quarter" idx="12"/>
          </p:nvPr>
        </p:nvSpPr>
        <p:spPr>
          <a:ln/>
        </p:spPr>
        <p:txBody>
          <a:bodyPr/>
          <a:lstStyle>
            <a:lvl1pPr>
              <a:defRPr/>
            </a:lvl1pPr>
          </a:lstStyle>
          <a:p>
            <a:fld id="{D1F24DBA-1CE4-488D-970B-876FC8D8D7B3}" type="slidenum">
              <a:rPr lang="pt-BR" altLang="pt-BR"/>
              <a:pPr/>
              <a:t>‹nº›</a:t>
            </a:fld>
            <a:endParaRPr lang="pt-BR" altLang="pt-BR"/>
          </a:p>
        </p:txBody>
      </p:sp>
    </p:spTree>
    <p:extLst>
      <p:ext uri="{BB962C8B-B14F-4D97-AF65-F5344CB8AC3E}">
        <p14:creationId xmlns:p14="http://schemas.microsoft.com/office/powerpoint/2010/main" val="279065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F7F36AFF-41DD-42C0-9CF5-7379688D3ADA}"/>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A5803CA-E85E-43D5-84FE-5C517B88B93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F97CAC6A-8A9C-4C3F-A0F9-50DB2DD84A83}"/>
              </a:ext>
            </a:extLst>
          </p:cNvPr>
          <p:cNvSpPr>
            <a:spLocks noGrp="1" noChangeArrowheads="1"/>
          </p:cNvSpPr>
          <p:nvPr>
            <p:ph type="sldNum" sz="quarter" idx="12"/>
          </p:nvPr>
        </p:nvSpPr>
        <p:spPr>
          <a:ln/>
        </p:spPr>
        <p:txBody>
          <a:bodyPr/>
          <a:lstStyle>
            <a:lvl1pPr>
              <a:defRPr/>
            </a:lvl1pPr>
          </a:lstStyle>
          <a:p>
            <a:fld id="{909172E2-15EE-4DF8-B4C1-E7B92962CA22}" type="slidenum">
              <a:rPr lang="pt-BR" altLang="pt-BR"/>
              <a:pPr/>
              <a:t>‹nº›</a:t>
            </a:fld>
            <a:endParaRPr lang="pt-BR" altLang="pt-BR"/>
          </a:p>
        </p:txBody>
      </p:sp>
    </p:spTree>
    <p:extLst>
      <p:ext uri="{BB962C8B-B14F-4D97-AF65-F5344CB8AC3E}">
        <p14:creationId xmlns:p14="http://schemas.microsoft.com/office/powerpoint/2010/main" val="426290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284764BA-3E78-4771-A2E9-8657D12F2F12}"/>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C401EA89-9D38-4496-A9D1-8FFACF3451C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BEF42A61-21F1-474F-9FA2-D7BE0D1A69A6}"/>
              </a:ext>
            </a:extLst>
          </p:cNvPr>
          <p:cNvSpPr>
            <a:spLocks noGrp="1" noChangeArrowheads="1"/>
          </p:cNvSpPr>
          <p:nvPr>
            <p:ph type="sldNum" sz="quarter" idx="12"/>
          </p:nvPr>
        </p:nvSpPr>
        <p:spPr>
          <a:ln/>
        </p:spPr>
        <p:txBody>
          <a:bodyPr/>
          <a:lstStyle>
            <a:lvl1pPr>
              <a:defRPr/>
            </a:lvl1pPr>
          </a:lstStyle>
          <a:p>
            <a:fld id="{0022E51F-1F97-462D-A1BB-5711F367F6B9}" type="slidenum">
              <a:rPr lang="pt-BR" altLang="pt-BR"/>
              <a:pPr/>
              <a:t>‹nº›</a:t>
            </a:fld>
            <a:endParaRPr lang="pt-BR" altLang="pt-BR"/>
          </a:p>
        </p:txBody>
      </p:sp>
    </p:spTree>
    <p:extLst>
      <p:ext uri="{BB962C8B-B14F-4D97-AF65-F5344CB8AC3E}">
        <p14:creationId xmlns:p14="http://schemas.microsoft.com/office/powerpoint/2010/main" val="21274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895494E9-945E-4172-AE3A-B636A526925A}"/>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3B58D795-3733-409E-831D-AD360BF52A9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322E168D-9791-485A-84C5-8C69DF6739C5}"/>
              </a:ext>
            </a:extLst>
          </p:cNvPr>
          <p:cNvSpPr>
            <a:spLocks noGrp="1" noChangeArrowheads="1"/>
          </p:cNvSpPr>
          <p:nvPr>
            <p:ph type="sldNum" sz="quarter" idx="12"/>
          </p:nvPr>
        </p:nvSpPr>
        <p:spPr>
          <a:ln/>
        </p:spPr>
        <p:txBody>
          <a:bodyPr/>
          <a:lstStyle>
            <a:lvl1pPr>
              <a:defRPr/>
            </a:lvl1pPr>
          </a:lstStyle>
          <a:p>
            <a:fld id="{275829ED-DB13-4870-B1EA-A127A56DE39D}" type="slidenum">
              <a:rPr lang="pt-BR" altLang="pt-BR"/>
              <a:pPr/>
              <a:t>‹nº›</a:t>
            </a:fld>
            <a:endParaRPr lang="pt-BR" altLang="pt-BR"/>
          </a:p>
        </p:txBody>
      </p:sp>
    </p:spTree>
    <p:extLst>
      <p:ext uri="{BB962C8B-B14F-4D97-AF65-F5344CB8AC3E}">
        <p14:creationId xmlns:p14="http://schemas.microsoft.com/office/powerpoint/2010/main" val="51817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504D9A67-C3A4-4954-8BAC-75E80FFC17B7}"/>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18EB8F8F-10A2-4092-9E09-946EF6A2624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4202ECC6-0741-4867-932B-D4FF41C051EF}"/>
              </a:ext>
            </a:extLst>
          </p:cNvPr>
          <p:cNvSpPr>
            <a:spLocks noGrp="1" noChangeArrowheads="1"/>
          </p:cNvSpPr>
          <p:nvPr>
            <p:ph type="sldNum" sz="quarter" idx="12"/>
          </p:nvPr>
        </p:nvSpPr>
        <p:spPr>
          <a:ln/>
        </p:spPr>
        <p:txBody>
          <a:bodyPr/>
          <a:lstStyle>
            <a:lvl1pPr>
              <a:defRPr/>
            </a:lvl1pPr>
          </a:lstStyle>
          <a:p>
            <a:fld id="{4019BAB0-8568-4C9E-946B-0C7C247B2D6A}" type="slidenum">
              <a:rPr lang="pt-BR" altLang="pt-BR"/>
              <a:pPr/>
              <a:t>‹nº›</a:t>
            </a:fld>
            <a:endParaRPr lang="pt-BR" altLang="pt-BR"/>
          </a:p>
        </p:txBody>
      </p:sp>
    </p:spTree>
    <p:extLst>
      <p:ext uri="{BB962C8B-B14F-4D97-AF65-F5344CB8AC3E}">
        <p14:creationId xmlns:p14="http://schemas.microsoft.com/office/powerpoint/2010/main" val="35762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96832079-9EBD-4E45-B333-6E021CCC1789}"/>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5373999B-F104-470C-9B73-01FF32A2C9E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16362761-3AAD-470D-B71C-BEE696F95719}"/>
              </a:ext>
            </a:extLst>
          </p:cNvPr>
          <p:cNvSpPr>
            <a:spLocks noGrp="1" noChangeArrowheads="1"/>
          </p:cNvSpPr>
          <p:nvPr>
            <p:ph type="sldNum" sz="quarter" idx="12"/>
          </p:nvPr>
        </p:nvSpPr>
        <p:spPr>
          <a:ln/>
        </p:spPr>
        <p:txBody>
          <a:bodyPr/>
          <a:lstStyle>
            <a:lvl1pPr>
              <a:defRPr/>
            </a:lvl1pPr>
          </a:lstStyle>
          <a:p>
            <a:fld id="{3F387E8C-FDE4-4EED-B26C-0DA5BF4236B7}" type="slidenum">
              <a:rPr lang="pt-BR" altLang="pt-BR"/>
              <a:pPr/>
              <a:t>‹nº›</a:t>
            </a:fld>
            <a:endParaRPr lang="pt-BR" altLang="pt-BR"/>
          </a:p>
        </p:txBody>
      </p:sp>
    </p:spTree>
    <p:extLst>
      <p:ext uri="{BB962C8B-B14F-4D97-AF65-F5344CB8AC3E}">
        <p14:creationId xmlns:p14="http://schemas.microsoft.com/office/powerpoint/2010/main" val="100940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97508E-D420-4E4C-91AC-8028AE7E356C}"/>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6B14C7F6-4A94-442B-B92F-5128D78C9E8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FE726BC1-4DC7-419B-8083-A2F6C968DCDF}"/>
              </a:ext>
            </a:extLst>
          </p:cNvPr>
          <p:cNvSpPr>
            <a:spLocks noGrp="1" noChangeArrowheads="1"/>
          </p:cNvSpPr>
          <p:nvPr>
            <p:ph type="sldNum" sz="quarter" idx="12"/>
          </p:nvPr>
        </p:nvSpPr>
        <p:spPr>
          <a:ln/>
        </p:spPr>
        <p:txBody>
          <a:bodyPr/>
          <a:lstStyle>
            <a:lvl1pPr>
              <a:defRPr/>
            </a:lvl1pPr>
          </a:lstStyle>
          <a:p>
            <a:fld id="{ED593B1B-8A5C-4259-8444-9F2B1DFBAB47}" type="slidenum">
              <a:rPr lang="pt-BR" altLang="pt-BR"/>
              <a:pPr/>
              <a:t>‹nº›</a:t>
            </a:fld>
            <a:endParaRPr lang="pt-BR" altLang="pt-BR"/>
          </a:p>
        </p:txBody>
      </p:sp>
    </p:spTree>
    <p:extLst>
      <p:ext uri="{BB962C8B-B14F-4D97-AF65-F5344CB8AC3E}">
        <p14:creationId xmlns:p14="http://schemas.microsoft.com/office/powerpoint/2010/main" val="209617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F5F4B65B-8F91-4747-90BE-A58C23851EA8}"/>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B4B6AC70-9EF9-4C95-B094-D693F4F4151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B0486FC1-7F38-4920-9DD8-5005B3A375B2}"/>
              </a:ext>
            </a:extLst>
          </p:cNvPr>
          <p:cNvSpPr>
            <a:spLocks noGrp="1" noChangeArrowheads="1"/>
          </p:cNvSpPr>
          <p:nvPr>
            <p:ph type="sldNum" sz="quarter" idx="12"/>
          </p:nvPr>
        </p:nvSpPr>
        <p:spPr>
          <a:ln/>
        </p:spPr>
        <p:txBody>
          <a:bodyPr/>
          <a:lstStyle>
            <a:lvl1pPr>
              <a:defRPr/>
            </a:lvl1pPr>
          </a:lstStyle>
          <a:p>
            <a:fld id="{7CDCE5FF-DF07-43EE-8621-7E75BAA310C5}" type="slidenum">
              <a:rPr lang="pt-BR" altLang="pt-BR"/>
              <a:pPr/>
              <a:t>‹nº›</a:t>
            </a:fld>
            <a:endParaRPr lang="pt-BR" altLang="pt-BR"/>
          </a:p>
        </p:txBody>
      </p:sp>
    </p:spTree>
    <p:extLst>
      <p:ext uri="{BB962C8B-B14F-4D97-AF65-F5344CB8AC3E}">
        <p14:creationId xmlns:p14="http://schemas.microsoft.com/office/powerpoint/2010/main" val="137617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AD50F591-4D27-46D5-A59D-AC3FBC9F195E}"/>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74B04291-4FD8-4399-8E43-77C2BEB88A5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489C3EF4-F4C1-412D-BD5E-B5306061EABD}"/>
              </a:ext>
            </a:extLst>
          </p:cNvPr>
          <p:cNvSpPr>
            <a:spLocks noGrp="1" noChangeArrowheads="1"/>
          </p:cNvSpPr>
          <p:nvPr>
            <p:ph type="sldNum" sz="quarter" idx="12"/>
          </p:nvPr>
        </p:nvSpPr>
        <p:spPr>
          <a:ln/>
        </p:spPr>
        <p:txBody>
          <a:bodyPr/>
          <a:lstStyle>
            <a:lvl1pPr>
              <a:defRPr/>
            </a:lvl1pPr>
          </a:lstStyle>
          <a:p>
            <a:fld id="{23606C0A-894C-4509-9F12-476BD1AA999A}" type="slidenum">
              <a:rPr lang="pt-BR" altLang="pt-BR"/>
              <a:pPr/>
              <a:t>‹nº›</a:t>
            </a:fld>
            <a:endParaRPr lang="pt-BR" altLang="pt-BR"/>
          </a:p>
        </p:txBody>
      </p:sp>
    </p:spTree>
    <p:extLst>
      <p:ext uri="{BB962C8B-B14F-4D97-AF65-F5344CB8AC3E}">
        <p14:creationId xmlns:p14="http://schemas.microsoft.com/office/powerpoint/2010/main" val="5879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ECE1B4-CC50-4992-8089-52D04FD71FE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BEACA8FE-3CF1-42CB-BC58-1DE0BC10425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18EA56AC-D045-420D-8660-8A4522BB977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Arial" charset="0"/>
              </a:defRPr>
            </a:lvl1pPr>
          </a:lstStyle>
          <a:p>
            <a:pPr>
              <a:defRPr/>
            </a:pPr>
            <a:endParaRPr lang="pt-BR"/>
          </a:p>
        </p:txBody>
      </p:sp>
      <p:sp>
        <p:nvSpPr>
          <p:cNvPr id="1029" name="Rectangle 5">
            <a:extLst>
              <a:ext uri="{FF2B5EF4-FFF2-40B4-BE49-F238E27FC236}">
                <a16:creationId xmlns:a16="http://schemas.microsoft.com/office/drawing/2014/main" id="{3C8B505D-DE47-488E-A670-7DCDE0F2F08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pt-BR"/>
          </a:p>
        </p:txBody>
      </p:sp>
      <p:sp>
        <p:nvSpPr>
          <p:cNvPr id="1030" name="Rectangle 6">
            <a:extLst>
              <a:ext uri="{FF2B5EF4-FFF2-40B4-BE49-F238E27FC236}">
                <a16:creationId xmlns:a16="http://schemas.microsoft.com/office/drawing/2014/main" id="{CDDA1139-F32A-40C6-B043-56C91CB1E1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656359E-3408-4ECE-A3F1-6C9F65CBA56F}"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AMILIA BEBE">
            <a:extLst>
              <a:ext uri="{FF2B5EF4-FFF2-40B4-BE49-F238E27FC236}">
                <a16:creationId xmlns:a16="http://schemas.microsoft.com/office/drawing/2014/main" id="{8CA38EE9-01C4-40D1-A228-44F60B39B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7">
            <a:extLst>
              <a:ext uri="{FF2B5EF4-FFF2-40B4-BE49-F238E27FC236}">
                <a16:creationId xmlns:a16="http://schemas.microsoft.com/office/drawing/2014/main" id="{BA8D1A05-BFC1-4D48-B6F5-F479C52DE4A5}"/>
              </a:ext>
            </a:extLst>
          </p:cNvPr>
          <p:cNvSpPr>
            <a:spLocks noChangeArrowheads="1" noChangeShapeType="1" noTextEdit="1"/>
          </p:cNvSpPr>
          <p:nvPr/>
        </p:nvSpPr>
        <p:spPr bwMode="auto">
          <a:xfrm>
            <a:off x="1042988" y="4221163"/>
            <a:ext cx="5976937" cy="2016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t-B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Física</a:t>
            </a:r>
          </a:p>
          <a:p>
            <a:r>
              <a:rPr lang="pt-B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Mental</a:t>
            </a:r>
          </a:p>
          <a:p>
            <a:r>
              <a:rPr lang="pt-B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a:t>
            </a:r>
          </a:p>
          <a:p>
            <a:r>
              <a:rPr lang="pt-B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Espiritual</a:t>
            </a:r>
          </a:p>
        </p:txBody>
      </p:sp>
      <p:sp>
        <p:nvSpPr>
          <p:cNvPr id="2056" name="WordArt 8" descr="Vertical estreita">
            <a:extLst>
              <a:ext uri="{FF2B5EF4-FFF2-40B4-BE49-F238E27FC236}">
                <a16:creationId xmlns:a16="http://schemas.microsoft.com/office/drawing/2014/main" id="{C4C5C8C4-80E7-41D3-A0CB-C694DF5BCBCC}"/>
              </a:ext>
            </a:extLst>
          </p:cNvPr>
          <p:cNvSpPr>
            <a:spLocks noChangeArrowheads="1" noChangeShapeType="1" noTextEdit="1"/>
          </p:cNvSpPr>
          <p:nvPr/>
        </p:nvSpPr>
        <p:spPr bwMode="auto">
          <a:xfrm>
            <a:off x="4787900" y="333375"/>
            <a:ext cx="3671888" cy="3629025"/>
          </a:xfrm>
          <a:prstGeom prst="rect">
            <a:avLst/>
          </a:prstGeom>
        </p:spPr>
        <p:txBody>
          <a:bodyPr wrap="none" fromWordArt="1">
            <a:prstTxWarp prst="textCurveUp">
              <a:avLst>
                <a:gd name="adj" fmla="val 40356"/>
              </a:avLst>
            </a:prstTxWarp>
          </a:bodyPr>
          <a:lstStyle/>
          <a:p>
            <a:r>
              <a:rPr lang="pt-B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SAÚDE </a:t>
            </a:r>
          </a:p>
          <a:p>
            <a:r>
              <a:rPr lang="pt-B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NA</a:t>
            </a:r>
          </a:p>
          <a:p>
            <a:r>
              <a:rPr lang="pt-B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FAMÍLIA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p:cTn id="12" dur="500" fill="hold"/>
                                        <p:tgtEl>
                                          <p:spTgt spid="2056"/>
                                        </p:tgtEl>
                                        <p:attrNameLst>
                                          <p:attrName>ppt_w</p:attrName>
                                        </p:attrNameLst>
                                      </p:cBhvr>
                                      <p:tavLst>
                                        <p:tav tm="0">
                                          <p:val>
                                            <p:fltVal val="0"/>
                                          </p:val>
                                        </p:tav>
                                        <p:tav tm="100000">
                                          <p:val>
                                            <p:strVal val="#ppt_w"/>
                                          </p:val>
                                        </p:tav>
                                      </p:tavLst>
                                    </p:anim>
                                    <p:anim calcmode="lin" valueType="num">
                                      <p:cBhvr>
                                        <p:cTn id="13" dur="500" fill="hold"/>
                                        <p:tgtEl>
                                          <p:spTgt spid="205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p:cTn id="17" dur="500" fill="hold"/>
                                        <p:tgtEl>
                                          <p:spTgt spid="2055"/>
                                        </p:tgtEl>
                                        <p:attrNameLst>
                                          <p:attrName>ppt_w</p:attrName>
                                        </p:attrNameLst>
                                      </p:cBhvr>
                                      <p:tavLst>
                                        <p:tav tm="0">
                                          <p:val>
                                            <p:fltVal val="0"/>
                                          </p:val>
                                        </p:tav>
                                        <p:tav tm="100000">
                                          <p:val>
                                            <p:strVal val="#ppt_w"/>
                                          </p:val>
                                        </p:tav>
                                      </p:tavLst>
                                    </p:anim>
                                    <p:anim calcmode="lin" valueType="num">
                                      <p:cBhvr>
                                        <p:cTn id="18" dur="500" fill="hold"/>
                                        <p:tgtEl>
                                          <p:spTgt spid="20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48B1FC94-8181-4293-939B-C5929A0B1643}"/>
              </a:ext>
            </a:extLst>
          </p:cNvPr>
          <p:cNvSpPr>
            <a:spLocks noChangeArrowheads="1"/>
          </p:cNvSpPr>
          <p:nvPr/>
        </p:nvSpPr>
        <p:spPr bwMode="auto">
          <a:xfrm>
            <a:off x="468313" y="620713"/>
            <a:ext cx="8280400" cy="5584825"/>
          </a:xfrm>
          <a:prstGeom prst="rect">
            <a:avLst/>
          </a:prstGeom>
          <a:gradFill rotWithShape="1">
            <a:gsLst>
              <a:gs pos="0">
                <a:srgbClr val="CC3300"/>
              </a:gs>
              <a:gs pos="100000">
                <a:srgbClr val="CC3300">
                  <a:gamma/>
                  <a:shade val="46275"/>
                  <a:invGamma/>
                </a:srgbClr>
              </a:gs>
            </a:gsLst>
            <a:lin ang="5400000" scaled="1"/>
          </a:gradFill>
          <a:ln w="9525">
            <a:noFill/>
            <a:miter lim="800000"/>
            <a:headEnd/>
            <a:tailEnd/>
          </a:ln>
          <a:effectLst/>
        </p:spPr>
        <p:txBody>
          <a:bodyPr>
            <a:spAutoFit/>
          </a:bodyPr>
          <a:lstStyle/>
          <a:p>
            <a:pPr marL="457200" indent="-457200" algn="l">
              <a:lnSpc>
                <a:spcPct val="120000"/>
              </a:lnSpc>
              <a:buFont typeface="Wingdings" pitchFamily="2" charset="2"/>
              <a:buChar char="Ø"/>
              <a:tabLst>
                <a:tab pos="87313" algn="l"/>
              </a:tabLst>
              <a:defRPr/>
            </a:pPr>
            <a:r>
              <a:rPr lang="pt-BR" sz="3000" b="1">
                <a:solidFill>
                  <a:schemeClr val="bg1"/>
                </a:solidFill>
                <a:effectLst>
                  <a:outerShdw blurRad="38100" dist="38100" dir="2700000" algn="tl">
                    <a:srgbClr val="000000"/>
                  </a:outerShdw>
                </a:effectLst>
                <a:latin typeface="Arial" charset="0"/>
              </a:rPr>
              <a:t>Os adventistas relativamente magros vivem 3 a 4 anos mais.</a:t>
            </a:r>
          </a:p>
          <a:p>
            <a:pPr marL="457200" indent="-457200" algn="l">
              <a:lnSpc>
                <a:spcPct val="120000"/>
              </a:lnSpc>
              <a:buFont typeface="Wingdings" pitchFamily="2" charset="2"/>
              <a:buChar char="Ø"/>
              <a:tabLst>
                <a:tab pos="87313" algn="l"/>
              </a:tabLst>
              <a:defRPr/>
            </a:pPr>
            <a:endParaRPr lang="pt-BR" sz="3000" b="1">
              <a:solidFill>
                <a:schemeClr val="bg1"/>
              </a:solidFill>
              <a:effectLst>
                <a:outerShdw blurRad="38100" dist="38100" dir="2700000" algn="tl">
                  <a:srgbClr val="000000"/>
                </a:outerShdw>
              </a:effectLst>
              <a:latin typeface="Arial" charset="0"/>
            </a:endParaRPr>
          </a:p>
          <a:p>
            <a:pPr marL="457200" indent="-457200" algn="l">
              <a:lnSpc>
                <a:spcPct val="120000"/>
              </a:lnSpc>
              <a:buFont typeface="Wingdings" pitchFamily="2" charset="2"/>
              <a:buChar char="Ø"/>
              <a:tabLst>
                <a:tab pos="87313" algn="l"/>
              </a:tabLst>
              <a:defRPr/>
            </a:pPr>
            <a:r>
              <a:rPr lang="pt-BR" sz="3000" b="1">
                <a:solidFill>
                  <a:schemeClr val="bg1"/>
                </a:solidFill>
                <a:effectLst>
                  <a:outerShdw blurRad="38100" dist="38100" dir="2700000" algn="tl">
                    <a:srgbClr val="000000"/>
                  </a:outerShdw>
                </a:effectLst>
                <a:latin typeface="Arial" charset="0"/>
              </a:rPr>
              <a:t>Fazer exercício físico moderado, regularmente, faz você viver outros 3 a 4 anos mais.</a:t>
            </a:r>
          </a:p>
          <a:p>
            <a:pPr marL="457200" indent="-457200" algn="l">
              <a:lnSpc>
                <a:spcPct val="120000"/>
              </a:lnSpc>
              <a:buFont typeface="Wingdings" pitchFamily="2" charset="2"/>
              <a:buNone/>
              <a:tabLst>
                <a:tab pos="87313" algn="l"/>
              </a:tabLst>
              <a:defRPr/>
            </a:pPr>
            <a:endParaRPr lang="pt-BR" sz="3000" b="1">
              <a:solidFill>
                <a:schemeClr val="bg1"/>
              </a:solidFill>
              <a:effectLst>
                <a:outerShdw blurRad="38100" dist="38100" dir="2700000" algn="tl">
                  <a:srgbClr val="000000"/>
                </a:outerShdw>
              </a:effectLst>
              <a:latin typeface="Arial" charset="0"/>
            </a:endParaRPr>
          </a:p>
          <a:p>
            <a:pPr marL="457200" indent="-457200" algn="l">
              <a:lnSpc>
                <a:spcPct val="120000"/>
              </a:lnSpc>
              <a:buFont typeface="Wingdings" pitchFamily="2" charset="2"/>
              <a:buChar char="Ø"/>
              <a:tabLst>
                <a:tab pos="87313" algn="l"/>
              </a:tabLst>
              <a:defRPr/>
            </a:pPr>
            <a:r>
              <a:rPr lang="pt-BR" sz="3000" b="1">
                <a:solidFill>
                  <a:schemeClr val="bg1"/>
                </a:solidFill>
                <a:effectLst>
                  <a:outerShdw blurRad="38100" dist="38100" dir="2700000" algn="tl">
                    <a:srgbClr val="000000"/>
                  </a:outerShdw>
                </a:effectLst>
                <a:latin typeface="Arial" charset="0"/>
              </a:rPr>
              <a:t>Comer muitas frutas e verduras   regularmente garante uma expectativa de outros 4 a 5 anos a mais.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20">
                                            <p:bg/>
                                          </p:spTgt>
                                        </p:tgtEl>
                                        <p:attrNameLst>
                                          <p:attrName>style.visibility</p:attrName>
                                        </p:attrNameLst>
                                      </p:cBhvr>
                                      <p:to>
                                        <p:strVal val="visible"/>
                                      </p:to>
                                    </p:set>
                                    <p:animEffect transition="in" filter="dissolve">
                                      <p:cBhvr>
                                        <p:cTn id="7" dur="2000"/>
                                        <p:tgtEl>
                                          <p:spTgt spid="922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0">
                                            <p:txEl>
                                              <p:pRg st="0" end="0"/>
                                            </p:txEl>
                                          </p:spTgt>
                                        </p:tgtEl>
                                        <p:attrNameLst>
                                          <p:attrName>style.visibility</p:attrName>
                                        </p:attrNameLst>
                                      </p:cBhvr>
                                      <p:to>
                                        <p:strVal val="visible"/>
                                      </p:to>
                                    </p:set>
                                    <p:animEffect transition="in" filter="dissolve">
                                      <p:cBhvr>
                                        <p:cTn id="10" dur="2000"/>
                                        <p:tgtEl>
                                          <p:spTgt spid="922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animEffect transition="in" filter="dissolve">
                                      <p:cBhvr>
                                        <p:cTn id="13" dur="2000"/>
                                        <p:tgtEl>
                                          <p:spTgt spid="922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220">
                                            <p:txEl>
                                              <p:pRg st="4" end="4"/>
                                            </p:txEl>
                                          </p:spTgt>
                                        </p:tgtEl>
                                        <p:attrNameLst>
                                          <p:attrName>style.visibility</p:attrName>
                                        </p:attrNameLst>
                                      </p:cBhvr>
                                      <p:to>
                                        <p:strVal val="visible"/>
                                      </p:to>
                                    </p:set>
                                    <p:animEffect transition="in" filter="dissolve">
                                      <p:cBhvr>
                                        <p:cTn id="16" dur="2000"/>
                                        <p:tgtEl>
                                          <p:spTgt spid="9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a:extLst>
              <a:ext uri="{FF2B5EF4-FFF2-40B4-BE49-F238E27FC236}">
                <a16:creationId xmlns:a16="http://schemas.microsoft.com/office/drawing/2014/main" id="{4BBCE174-FAD5-4589-9E6E-75F63E6558BF}"/>
              </a:ext>
            </a:extLst>
          </p:cNvPr>
          <p:cNvSpPr>
            <a:spLocks noChangeArrowheads="1"/>
          </p:cNvSpPr>
          <p:nvPr/>
        </p:nvSpPr>
        <p:spPr bwMode="auto">
          <a:xfrm>
            <a:off x="0" y="1052513"/>
            <a:ext cx="9144000" cy="4478337"/>
          </a:xfrm>
          <a:prstGeom prst="rect">
            <a:avLst/>
          </a:prstGeom>
          <a:noFill/>
          <a:ln w="9525">
            <a:noFill/>
            <a:miter lim="800000"/>
            <a:headEnd/>
            <a:tailEnd/>
          </a:ln>
          <a:effectLst/>
        </p:spPr>
        <p:txBody>
          <a:bodyPr>
            <a:spAutoFit/>
          </a:bodyPr>
          <a:lstStyle/>
          <a:p>
            <a:pPr>
              <a:defRPr/>
            </a:pPr>
            <a:r>
              <a:rPr lang="pt-BR" sz="3200" b="1">
                <a:solidFill>
                  <a:srgbClr val="FFFFFF"/>
                </a:solidFill>
                <a:effectLst>
                  <a:outerShdw blurRad="38100" dist="38100" dir="2700000" algn="tl">
                    <a:srgbClr val="000000"/>
                  </a:outerShdw>
                </a:effectLst>
                <a:latin typeface="Arial" charset="0"/>
              </a:rPr>
              <a:t>“Não deve haver muitas espécies na mesma refeição, mas todas as refeições não devem constar dos mesmos pratos, sem variação. </a:t>
            </a:r>
          </a:p>
          <a:p>
            <a:pPr>
              <a:defRPr/>
            </a:pPr>
            <a:r>
              <a:rPr lang="pt-BR" sz="3200" b="1">
                <a:solidFill>
                  <a:srgbClr val="FFFFFF"/>
                </a:solidFill>
                <a:effectLst>
                  <a:outerShdw blurRad="38100" dist="38100" dir="2700000" algn="tl">
                    <a:srgbClr val="000000"/>
                  </a:outerShdw>
                </a:effectLst>
                <a:latin typeface="Arial" charset="0"/>
              </a:rPr>
              <a:t>A comida deve ser preparada com simplicidade, todavia com tal primor que desperte o apetite. A irmã deve evitar a gordura. Ela prejudica qualquer espécie de prato que prepare. Coma abundância de frutas e verduras.” Test. vol. 2, pág. 63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WordArt 7">
            <a:extLst>
              <a:ext uri="{FF2B5EF4-FFF2-40B4-BE49-F238E27FC236}">
                <a16:creationId xmlns:a16="http://schemas.microsoft.com/office/drawing/2014/main" id="{499928E6-72AB-405F-BC69-5754A29F0B59}"/>
              </a:ext>
            </a:extLst>
          </p:cNvPr>
          <p:cNvSpPr>
            <a:spLocks noChangeArrowheads="1" noChangeShapeType="1" noTextEdit="1"/>
          </p:cNvSpPr>
          <p:nvPr/>
        </p:nvSpPr>
        <p:spPr bwMode="auto">
          <a:xfrm>
            <a:off x="395288" y="620713"/>
            <a:ext cx="8261350" cy="72072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FFFF"/>
                </a:solidFill>
                <a:latin typeface="Arial Black" panose="020B0A04020102020204" pitchFamily="34" charset="0"/>
              </a:rPr>
              <a:t>III. Mude o cardápio todos os dias:</a:t>
            </a:r>
          </a:p>
        </p:txBody>
      </p:sp>
      <p:grpSp>
        <p:nvGrpSpPr>
          <p:cNvPr id="2" name="Group 10">
            <a:extLst>
              <a:ext uri="{FF2B5EF4-FFF2-40B4-BE49-F238E27FC236}">
                <a16:creationId xmlns:a16="http://schemas.microsoft.com/office/drawing/2014/main" id="{808A6E77-4F00-4ACF-971E-3A8ED3407B6A}"/>
              </a:ext>
            </a:extLst>
          </p:cNvPr>
          <p:cNvGrpSpPr>
            <a:grpSpLocks/>
          </p:cNvGrpSpPr>
          <p:nvPr/>
        </p:nvGrpSpPr>
        <p:grpSpPr bwMode="auto">
          <a:xfrm>
            <a:off x="0" y="1557338"/>
            <a:ext cx="8856663" cy="5300662"/>
            <a:chOff x="0" y="981"/>
            <a:chExt cx="5579" cy="3339"/>
          </a:xfrm>
        </p:grpSpPr>
        <p:pic>
          <p:nvPicPr>
            <p:cNvPr id="13316" name="Picture 8" descr="criança comendo pizza">
              <a:extLst>
                <a:ext uri="{FF2B5EF4-FFF2-40B4-BE49-F238E27FC236}">
                  <a16:creationId xmlns:a16="http://schemas.microsoft.com/office/drawing/2014/main" id="{0E92FB22-1D87-4501-8814-ABEC13935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35"/>
            <a:stretch>
              <a:fillRect/>
            </a:stretch>
          </p:blipFill>
          <p:spPr bwMode="auto">
            <a:xfrm>
              <a:off x="0" y="981"/>
              <a:ext cx="2280" cy="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9">
              <a:extLst>
                <a:ext uri="{FF2B5EF4-FFF2-40B4-BE49-F238E27FC236}">
                  <a16:creationId xmlns:a16="http://schemas.microsoft.com/office/drawing/2014/main" id="{7060169E-9CDA-4414-BF20-5458A248D5C4}"/>
                </a:ext>
              </a:extLst>
            </p:cNvPr>
            <p:cNvSpPr txBox="1">
              <a:spLocks noChangeArrowheads="1"/>
            </p:cNvSpPr>
            <p:nvPr/>
          </p:nvSpPr>
          <p:spPr bwMode="auto">
            <a:xfrm>
              <a:off x="2381" y="1298"/>
              <a:ext cx="3198" cy="2479"/>
            </a:xfrm>
            <a:prstGeom prst="rect">
              <a:avLst/>
            </a:prstGeom>
            <a:noFill/>
            <a:ln w="9525">
              <a:noFill/>
              <a:miter lim="800000"/>
              <a:headEnd/>
              <a:tailEnd/>
            </a:ln>
            <a:effectLst/>
          </p:spPr>
          <p:txBody>
            <a:bodyPr>
              <a:spAutoFit/>
            </a:bodyPr>
            <a:lstStyle/>
            <a:p>
              <a:pPr algn="just">
                <a:defRPr/>
              </a:pPr>
              <a:r>
                <a:rPr lang="pt-BR" sz="2800" b="1">
                  <a:solidFill>
                    <a:schemeClr val="bg1"/>
                  </a:solidFill>
                  <a:effectLst>
                    <a:outerShdw blurRad="38100" dist="38100" dir="2700000" algn="tl">
                      <a:srgbClr val="000000"/>
                    </a:outerShdw>
                  </a:effectLst>
                  <a:latin typeface="Berlin Sans FB Demi" pitchFamily="34" charset="0"/>
                </a:rPr>
                <a:t>“O cardápio deve ser variado. Os mesmos pratos, preparados da mesma maneira, não devem aparecer à mesa refeição após refeição, dia após dia. O alimento é tomado com mais prazer, e o organismo mais bem nutrido, quando é variado.” CBV 300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edge">
                                      <p:cBhvr>
                                        <p:cTn id="7" dur="2000"/>
                                        <p:tgtEl>
                                          <p:spTgt spid="11271"/>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920F6103-1240-4B13-A881-9A6D1482E86B}"/>
              </a:ext>
            </a:extLst>
          </p:cNvPr>
          <p:cNvGrpSpPr>
            <a:grpSpLocks/>
          </p:cNvGrpSpPr>
          <p:nvPr/>
        </p:nvGrpSpPr>
        <p:grpSpPr bwMode="auto">
          <a:xfrm>
            <a:off x="468313" y="333375"/>
            <a:ext cx="8353425" cy="5243513"/>
            <a:chOff x="295" y="210"/>
            <a:chExt cx="5262" cy="3303"/>
          </a:xfrm>
        </p:grpSpPr>
        <p:sp>
          <p:nvSpPr>
            <p:cNvPr id="12290" name="Rectangle 2">
              <a:extLst>
                <a:ext uri="{FF2B5EF4-FFF2-40B4-BE49-F238E27FC236}">
                  <a16:creationId xmlns:a16="http://schemas.microsoft.com/office/drawing/2014/main" id="{B010DAB6-9C26-4EC5-9A9E-996D504F983D}"/>
                </a:ext>
              </a:extLst>
            </p:cNvPr>
            <p:cNvSpPr>
              <a:spLocks noChangeArrowheads="1"/>
            </p:cNvSpPr>
            <p:nvPr/>
          </p:nvSpPr>
          <p:spPr bwMode="auto">
            <a:xfrm>
              <a:off x="295" y="210"/>
              <a:ext cx="5262" cy="672"/>
            </a:xfrm>
            <a:prstGeom prst="rect">
              <a:avLst/>
            </a:prstGeom>
            <a:noFill/>
            <a:ln w="9525">
              <a:noFill/>
              <a:miter lim="800000"/>
              <a:headEnd/>
              <a:tailEnd/>
            </a:ln>
            <a:effectLst/>
          </p:spPr>
          <p:txBody>
            <a:bodyPr>
              <a:spAutoFit/>
            </a:bodyPr>
            <a:lstStyle/>
            <a:p>
              <a:pPr marL="544513" indent="-544513" algn="just">
                <a:defRPr/>
              </a:pPr>
              <a:r>
                <a:rPr lang="pt-BR" sz="3200" b="1">
                  <a:solidFill>
                    <a:srgbClr val="FFFF00"/>
                  </a:solidFill>
                  <a:effectLst>
                    <a:outerShdw blurRad="38100" dist="38100" dir="2700000" algn="tl">
                      <a:srgbClr val="000000"/>
                    </a:outerShdw>
                  </a:effectLst>
                  <a:latin typeface="Arial" charset="0"/>
                </a:rPr>
                <a:t>IV. Use apenas três ou quatro variedades de alimentos em cada refeição: </a:t>
              </a:r>
            </a:p>
          </p:txBody>
        </p:sp>
        <p:pic>
          <p:nvPicPr>
            <p:cNvPr id="14340" name="Picture 7" descr="jantar leve">
              <a:extLst>
                <a:ext uri="{FF2B5EF4-FFF2-40B4-BE49-F238E27FC236}">
                  <a16:creationId xmlns:a16="http://schemas.microsoft.com/office/drawing/2014/main" id="{C315B705-3815-4E3B-A45E-0052DA7AD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 y="1207"/>
              <a:ext cx="3402" cy="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prato vegetariano">
            <a:extLst>
              <a:ext uri="{FF2B5EF4-FFF2-40B4-BE49-F238E27FC236}">
                <a16:creationId xmlns:a16="http://schemas.microsoft.com/office/drawing/2014/main" id="{8AC7B707-5E54-41CD-B6F2-F78EAD0C0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E3BECCF5-6065-4200-A2D7-9BA4A43B96BF}"/>
              </a:ext>
            </a:extLst>
          </p:cNvPr>
          <p:cNvSpPr txBox="1">
            <a:spLocks noChangeArrowheads="1"/>
          </p:cNvSpPr>
          <p:nvPr/>
        </p:nvSpPr>
        <p:spPr bwMode="auto">
          <a:xfrm>
            <a:off x="228600" y="336550"/>
            <a:ext cx="8672513" cy="1800225"/>
          </a:xfrm>
          <a:prstGeom prst="rect">
            <a:avLst/>
          </a:prstGeom>
          <a:solidFill>
            <a:srgbClr val="E29052">
              <a:alpha val="56000"/>
            </a:srgbClr>
          </a:solidFill>
          <a:ln w="9525">
            <a:noFill/>
            <a:miter lim="800000"/>
            <a:headEnd/>
            <a:tailEnd/>
          </a:ln>
          <a:effectLst/>
        </p:spPr>
        <p:txBody>
          <a:bodyPr>
            <a:spAutoFit/>
          </a:bodyPr>
          <a:lstStyle/>
          <a:p>
            <a:pPr algn="just">
              <a:defRPr/>
            </a:pPr>
            <a:r>
              <a:rPr lang="pt-BR" sz="2800" b="1">
                <a:solidFill>
                  <a:schemeClr val="bg1"/>
                </a:solidFill>
                <a:effectLst>
                  <a:outerShdw blurRad="38100" dist="38100" dir="2700000" algn="tl">
                    <a:srgbClr val="000000"/>
                  </a:outerShdw>
                </a:effectLst>
                <a:latin typeface="Arial" charset="0"/>
              </a:rPr>
              <a:t>Quando a gente come, as papilas gustativas da língua sentem o sabor dos alimentos e transmitem ao cérebro uma sensação agradável ou desagradável.</a:t>
            </a:r>
            <a:r>
              <a:rPr lang="pt-BR" sz="2800">
                <a:solidFill>
                  <a:schemeClr val="bg1"/>
                </a:solidFill>
                <a:latin typeface="Arial" charset="0"/>
              </a:rPr>
              <a:t> </a:t>
            </a:r>
          </a:p>
        </p:txBody>
      </p:sp>
      <p:sp>
        <p:nvSpPr>
          <p:cNvPr id="38916" name="Text Box 4">
            <a:extLst>
              <a:ext uri="{FF2B5EF4-FFF2-40B4-BE49-F238E27FC236}">
                <a16:creationId xmlns:a16="http://schemas.microsoft.com/office/drawing/2014/main" id="{73839395-6628-4AA4-BB5D-B8D195C95D7F}"/>
              </a:ext>
            </a:extLst>
          </p:cNvPr>
          <p:cNvSpPr txBox="1">
            <a:spLocks noChangeArrowheads="1"/>
          </p:cNvSpPr>
          <p:nvPr/>
        </p:nvSpPr>
        <p:spPr bwMode="auto">
          <a:xfrm>
            <a:off x="193675" y="2781300"/>
            <a:ext cx="8662988" cy="946150"/>
          </a:xfrm>
          <a:prstGeom prst="rect">
            <a:avLst/>
          </a:prstGeom>
          <a:solidFill>
            <a:srgbClr val="E29052">
              <a:alpha val="59000"/>
            </a:srgbClr>
          </a:solidFill>
          <a:ln w="9525">
            <a:noFill/>
            <a:miter lim="800000"/>
            <a:headEnd/>
            <a:tailEnd/>
          </a:ln>
          <a:effectLst/>
        </p:spPr>
        <p:txBody>
          <a:bodyPr>
            <a:spAutoFit/>
          </a:bodyPr>
          <a:lstStyle/>
          <a:p>
            <a:pPr algn="just">
              <a:defRPr/>
            </a:pPr>
            <a:r>
              <a:rPr lang="pt-BR" sz="2800" b="1">
                <a:solidFill>
                  <a:schemeClr val="bg1"/>
                </a:solidFill>
                <a:effectLst>
                  <a:outerShdw blurRad="38100" dist="38100" dir="2700000" algn="tl">
                    <a:srgbClr val="000000"/>
                  </a:outerShdw>
                </a:effectLst>
                <a:latin typeface="Arial" charset="0"/>
              </a:rPr>
              <a:t>Enquanto o sabor é agradável a gente tem estímulo para continuar comendo. </a:t>
            </a:r>
          </a:p>
        </p:txBody>
      </p:sp>
      <p:sp>
        <p:nvSpPr>
          <p:cNvPr id="38917" name="Text Box 5">
            <a:extLst>
              <a:ext uri="{FF2B5EF4-FFF2-40B4-BE49-F238E27FC236}">
                <a16:creationId xmlns:a16="http://schemas.microsoft.com/office/drawing/2014/main" id="{0DEA0C16-32AA-48A8-9E6B-1A4B45427A0A}"/>
              </a:ext>
            </a:extLst>
          </p:cNvPr>
          <p:cNvSpPr txBox="1">
            <a:spLocks noChangeArrowheads="1"/>
          </p:cNvSpPr>
          <p:nvPr/>
        </p:nvSpPr>
        <p:spPr bwMode="auto">
          <a:xfrm>
            <a:off x="212725" y="4459288"/>
            <a:ext cx="8609013" cy="2227262"/>
          </a:xfrm>
          <a:prstGeom prst="rect">
            <a:avLst/>
          </a:prstGeom>
          <a:gradFill rotWithShape="1">
            <a:gsLst>
              <a:gs pos="0">
                <a:srgbClr val="E29052">
                  <a:alpha val="56000"/>
                </a:srgbClr>
              </a:gs>
              <a:gs pos="100000">
                <a:srgbClr val="E29052">
                  <a:gamma/>
                  <a:shade val="46275"/>
                  <a:invGamma/>
                </a:srgbClr>
              </a:gs>
            </a:gsLst>
            <a:lin ang="5400000" scaled="1"/>
          </a:gradFill>
          <a:ln w="9525">
            <a:noFill/>
            <a:miter lim="800000"/>
            <a:headEnd/>
            <a:tailEnd/>
          </a:ln>
          <a:effectLst/>
        </p:spPr>
        <p:txBody>
          <a:bodyPr>
            <a:spAutoFit/>
          </a:bodyPr>
          <a:lstStyle/>
          <a:p>
            <a:pPr algn="just">
              <a:defRPr/>
            </a:pPr>
            <a:r>
              <a:rPr lang="pt-BR" sz="2800" b="1">
                <a:solidFill>
                  <a:schemeClr val="bg1"/>
                </a:solidFill>
                <a:effectLst>
                  <a:outerShdw blurRad="38100" dist="38100" dir="2700000" algn="tl">
                    <a:srgbClr val="000000"/>
                  </a:outerShdw>
                </a:effectLst>
                <a:latin typeface="Arial" charset="0"/>
              </a:rPr>
              <a:t>Se a cada momento, porém, experimentamos um novo sabor, as papilas nunca se saturam e ficam transmitindo a sensação de prazer, indefinidamente. Assim, comemos mais do que o necessário.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2000"/>
                                        <p:tgtEl>
                                          <p:spTgt spid="38915"/>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dissolve">
                                      <p:cBhvr>
                                        <p:cTn id="11" dur="2000"/>
                                        <p:tgtEl>
                                          <p:spTgt spid="38916"/>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dissolve">
                                      <p:cBhvr>
                                        <p:cTn id="15"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familia lanchando">
            <a:extLst>
              <a:ext uri="{FF2B5EF4-FFF2-40B4-BE49-F238E27FC236}">
                <a16:creationId xmlns:a16="http://schemas.microsoft.com/office/drawing/2014/main" id="{0E8F2480-7C4D-4D28-8428-02792E2C0CF0}"/>
              </a:ext>
            </a:extLst>
          </p:cNvPr>
          <p:cNvPicPr>
            <a:picLocks noChangeAspect="1" noChangeArrowheads="1"/>
          </p:cNvPicPr>
          <p:nvPr/>
        </p:nvPicPr>
        <p:blipFill>
          <a:blip r:embed="rId2"/>
          <a:srcRect/>
          <a:stretch>
            <a:fillRect/>
          </a:stretch>
        </p:blipFill>
        <p:spPr bwMode="auto">
          <a:xfrm>
            <a:off x="1692275" y="2276475"/>
            <a:ext cx="5543550" cy="4125913"/>
          </a:xfrm>
          <a:prstGeom prst="rect">
            <a:avLst/>
          </a:prstGeom>
          <a:gradFill rotWithShape="1">
            <a:gsLst>
              <a:gs pos="0">
                <a:schemeClr val="accent1">
                  <a:alpha val="42000"/>
                </a:schemeClr>
              </a:gs>
              <a:gs pos="100000">
                <a:schemeClr val="accent1">
                  <a:gamma/>
                  <a:shade val="46275"/>
                  <a:invGamma/>
                </a:schemeClr>
              </a:gs>
            </a:gsLst>
            <a:lin ang="5400000" scaled="1"/>
          </a:gradFill>
        </p:spPr>
      </p:pic>
      <p:sp>
        <p:nvSpPr>
          <p:cNvPr id="14344" name="Rectangle 8">
            <a:extLst>
              <a:ext uri="{FF2B5EF4-FFF2-40B4-BE49-F238E27FC236}">
                <a16:creationId xmlns:a16="http://schemas.microsoft.com/office/drawing/2014/main" id="{9E44FA1B-C3DF-4B33-AB1D-2FE80B11DBD8}"/>
              </a:ext>
            </a:extLst>
          </p:cNvPr>
          <p:cNvSpPr>
            <a:spLocks noChangeArrowheads="1"/>
          </p:cNvSpPr>
          <p:nvPr/>
        </p:nvSpPr>
        <p:spPr bwMode="auto">
          <a:xfrm>
            <a:off x="2843213" y="981075"/>
            <a:ext cx="3486150" cy="641350"/>
          </a:xfrm>
          <a:prstGeom prst="rect">
            <a:avLst/>
          </a:prstGeom>
          <a:noFill/>
          <a:ln w="9525">
            <a:noFill/>
            <a:miter lim="800000"/>
            <a:headEnd/>
            <a:tailEnd/>
          </a:ln>
          <a:effectLst/>
        </p:spPr>
        <p:txBody>
          <a:bodyPr wrap="none">
            <a:spAutoFit/>
          </a:bodyPr>
          <a:lstStyle/>
          <a:p>
            <a:pPr>
              <a:defRPr/>
            </a:pPr>
            <a:r>
              <a:rPr lang="pt-BR" sz="3600" b="1">
                <a:solidFill>
                  <a:srgbClr val="FFFF00"/>
                </a:solidFill>
                <a:effectLst>
                  <a:outerShdw blurRad="38100" dist="38100" dir="2700000" algn="tl">
                    <a:srgbClr val="000000"/>
                  </a:outerShdw>
                </a:effectLst>
                <a:latin typeface="Arial" charset="0"/>
              </a:rPr>
              <a:t>Coma devagar: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amilia lanchando">
            <a:extLst>
              <a:ext uri="{FF2B5EF4-FFF2-40B4-BE49-F238E27FC236}">
                <a16:creationId xmlns:a16="http://schemas.microsoft.com/office/drawing/2014/main" id="{48A4045F-B128-463A-9CE4-E0ADB008C577}"/>
              </a:ext>
            </a:extLst>
          </p:cNvPr>
          <p:cNvPicPr>
            <a:picLocks noChangeAspect="1" noChangeArrowheads="1"/>
          </p:cNvPicPr>
          <p:nvPr/>
        </p:nvPicPr>
        <p:blipFill>
          <a:blip r:embed="rId2"/>
          <a:srcRect/>
          <a:stretch>
            <a:fillRect/>
          </a:stretch>
        </p:blipFill>
        <p:spPr bwMode="auto">
          <a:xfrm>
            <a:off x="2124075" y="2565400"/>
            <a:ext cx="5076825" cy="3779838"/>
          </a:xfrm>
          <a:prstGeom prst="rect">
            <a:avLst/>
          </a:prstGeom>
          <a:gradFill rotWithShape="1">
            <a:gsLst>
              <a:gs pos="0">
                <a:schemeClr val="accent1">
                  <a:alpha val="42000"/>
                </a:schemeClr>
              </a:gs>
              <a:gs pos="100000">
                <a:schemeClr val="accent1">
                  <a:gamma/>
                  <a:shade val="46275"/>
                  <a:invGamma/>
                </a:schemeClr>
              </a:gs>
            </a:gsLst>
            <a:lin ang="5400000" scaled="1"/>
          </a:gradFill>
        </p:spPr>
      </p:pic>
      <p:sp>
        <p:nvSpPr>
          <p:cNvPr id="39942" name="Rectangle 6">
            <a:extLst>
              <a:ext uri="{FF2B5EF4-FFF2-40B4-BE49-F238E27FC236}">
                <a16:creationId xmlns:a16="http://schemas.microsoft.com/office/drawing/2014/main" id="{E27C60E9-2353-4A0E-B6B6-280995381FDC}"/>
              </a:ext>
            </a:extLst>
          </p:cNvPr>
          <p:cNvSpPr>
            <a:spLocks noChangeArrowheads="1"/>
          </p:cNvSpPr>
          <p:nvPr/>
        </p:nvSpPr>
        <p:spPr bwMode="auto">
          <a:xfrm>
            <a:off x="1547813" y="476250"/>
            <a:ext cx="6264275" cy="1554163"/>
          </a:xfrm>
          <a:prstGeom prst="rect">
            <a:avLst/>
          </a:prstGeom>
          <a:noFill/>
          <a:ln w="9525">
            <a:noFill/>
            <a:miter lim="800000"/>
            <a:headEnd/>
            <a:tailEnd/>
          </a:ln>
          <a:effectLst/>
        </p:spPr>
        <p:txBody>
          <a:bodyPr>
            <a:spAutoFit/>
          </a:bodyPr>
          <a:lstStyle/>
          <a:p>
            <a:pPr>
              <a:defRPr/>
            </a:pPr>
            <a:r>
              <a:rPr lang="pt-BR" sz="3200" b="1">
                <a:solidFill>
                  <a:srgbClr val="FFFF00"/>
                </a:solidFill>
                <a:effectLst>
                  <a:outerShdw blurRad="38100" dist="38100" dir="2700000" algn="tl">
                    <a:srgbClr val="000000"/>
                  </a:outerShdw>
                </a:effectLst>
                <a:latin typeface="Arial" charset="0"/>
              </a:rPr>
              <a:t>Mastigando completamente cada bocado (para facilitar, conte as mastigadas)</a:t>
            </a:r>
            <a:r>
              <a:rPr lang="pt-BR">
                <a:latin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amilia lanchando">
            <a:extLst>
              <a:ext uri="{FF2B5EF4-FFF2-40B4-BE49-F238E27FC236}">
                <a16:creationId xmlns:a16="http://schemas.microsoft.com/office/drawing/2014/main" id="{2F7C0ED2-868E-4952-9A3C-B1FB82209275}"/>
              </a:ext>
            </a:extLst>
          </p:cNvPr>
          <p:cNvPicPr>
            <a:picLocks noChangeAspect="1" noChangeArrowheads="1"/>
          </p:cNvPicPr>
          <p:nvPr/>
        </p:nvPicPr>
        <p:blipFill>
          <a:blip r:embed="rId2"/>
          <a:srcRect/>
          <a:stretch>
            <a:fillRect/>
          </a:stretch>
        </p:blipFill>
        <p:spPr bwMode="auto">
          <a:xfrm>
            <a:off x="2268538" y="333375"/>
            <a:ext cx="4392612" cy="3271838"/>
          </a:xfrm>
          <a:prstGeom prst="rect">
            <a:avLst/>
          </a:prstGeom>
          <a:gradFill rotWithShape="1">
            <a:gsLst>
              <a:gs pos="0">
                <a:schemeClr val="accent1">
                  <a:alpha val="42000"/>
                </a:schemeClr>
              </a:gs>
              <a:gs pos="100000">
                <a:schemeClr val="accent1">
                  <a:gamma/>
                  <a:shade val="46275"/>
                  <a:invGamma/>
                </a:schemeClr>
              </a:gs>
            </a:gsLst>
            <a:lin ang="5400000" scaled="1"/>
          </a:gradFill>
        </p:spPr>
      </p:pic>
      <p:sp>
        <p:nvSpPr>
          <p:cNvPr id="40966" name="Rectangle 6">
            <a:extLst>
              <a:ext uri="{FF2B5EF4-FFF2-40B4-BE49-F238E27FC236}">
                <a16:creationId xmlns:a16="http://schemas.microsoft.com/office/drawing/2014/main" id="{59D32BAA-07D5-488C-B350-C76B97D9585F}"/>
              </a:ext>
            </a:extLst>
          </p:cNvPr>
          <p:cNvSpPr>
            <a:spLocks noChangeArrowheads="1"/>
          </p:cNvSpPr>
          <p:nvPr/>
        </p:nvSpPr>
        <p:spPr bwMode="auto">
          <a:xfrm>
            <a:off x="611188" y="3933825"/>
            <a:ext cx="8064500" cy="2528888"/>
          </a:xfrm>
          <a:prstGeom prst="rect">
            <a:avLst/>
          </a:prstGeom>
          <a:noFill/>
          <a:ln w="9525">
            <a:noFill/>
            <a:miter lim="800000"/>
            <a:headEnd/>
            <a:tailEnd/>
          </a:ln>
          <a:effectLst/>
        </p:spPr>
        <p:txBody>
          <a:bodyPr>
            <a:spAutoFit/>
          </a:bodyPr>
          <a:lstStyle/>
          <a:p>
            <a:pPr>
              <a:defRPr/>
            </a:pPr>
            <a:r>
              <a:rPr lang="pt-BR" sz="3200" b="1">
                <a:solidFill>
                  <a:srgbClr val="FFFF00"/>
                </a:solidFill>
                <a:effectLst>
                  <a:outerShdw blurRad="38100" dist="38100" dir="2700000" algn="tl">
                    <a:srgbClr val="000000"/>
                  </a:outerShdw>
                </a:effectLst>
                <a:latin typeface="Arial" charset="0"/>
              </a:rPr>
              <a:t>Evite repetir: Muita gente, depois de comer, continua com aquela sensação de que precisa de mais uma coisinha, um docinho, ou algum outro alimento que não consegue definir direito.</a:t>
            </a:r>
            <a:r>
              <a:rPr lang="pt-BR" sz="3200">
                <a:latin typeface="Arial"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A590B4F-0635-4448-AC63-8D1776E015FC}"/>
              </a:ext>
            </a:extLst>
          </p:cNvPr>
          <p:cNvSpPr>
            <a:spLocks noChangeArrowheads="1"/>
          </p:cNvSpPr>
          <p:nvPr/>
        </p:nvSpPr>
        <p:spPr bwMode="auto">
          <a:xfrm>
            <a:off x="366713" y="303213"/>
            <a:ext cx="8550275" cy="2227262"/>
          </a:xfrm>
          <a:prstGeom prst="rect">
            <a:avLst/>
          </a:prstGeom>
          <a:solidFill>
            <a:srgbClr val="990000"/>
          </a:solidFill>
          <a:ln w="9525">
            <a:noFill/>
            <a:miter lim="800000"/>
            <a:headEnd/>
            <a:tailEnd/>
          </a:ln>
          <a:effectLst/>
        </p:spPr>
        <p:txBody>
          <a:bodyPr>
            <a:spAutoFit/>
          </a:bodyPr>
          <a:lstStyle/>
          <a:p>
            <a:pPr algn="just">
              <a:defRPr/>
            </a:pPr>
            <a:r>
              <a:rPr lang="pt-BR" sz="2800" b="1">
                <a:solidFill>
                  <a:schemeClr val="bg1"/>
                </a:solidFill>
                <a:effectLst>
                  <a:outerShdw blurRad="38100" dist="38100" dir="2700000" algn="tl">
                    <a:srgbClr val="000000"/>
                  </a:outerShdw>
                </a:effectLst>
                <a:latin typeface="Arial" charset="0"/>
              </a:rPr>
              <a:t>“A comida deve ser ingerida devagar, completamente mastigada. Isto é necessário, a fim de a saliva ser devidamente misturada com o alimento, e os sucos digestivos chamados à ação.” A Ciência do Bom Viver, pág. 305.</a:t>
            </a:r>
          </a:p>
        </p:txBody>
      </p:sp>
      <p:sp>
        <p:nvSpPr>
          <p:cNvPr id="16388" name="Rectangle 4">
            <a:extLst>
              <a:ext uri="{FF2B5EF4-FFF2-40B4-BE49-F238E27FC236}">
                <a16:creationId xmlns:a16="http://schemas.microsoft.com/office/drawing/2014/main" id="{F9487A81-2A27-4290-8248-4D3E6C97816A}"/>
              </a:ext>
            </a:extLst>
          </p:cNvPr>
          <p:cNvSpPr>
            <a:spLocks noChangeArrowheads="1"/>
          </p:cNvSpPr>
          <p:nvPr/>
        </p:nvSpPr>
        <p:spPr bwMode="auto">
          <a:xfrm>
            <a:off x="138113" y="2930525"/>
            <a:ext cx="8877300" cy="3508375"/>
          </a:xfrm>
          <a:prstGeom prst="rect">
            <a:avLst/>
          </a:prstGeom>
          <a:gradFill rotWithShape="1">
            <a:gsLst>
              <a:gs pos="0">
                <a:srgbClr val="990000"/>
              </a:gs>
              <a:gs pos="100000">
                <a:srgbClr val="990000">
                  <a:gamma/>
                  <a:shade val="46275"/>
                  <a:invGamma/>
                </a:srgbClr>
              </a:gs>
            </a:gsLst>
            <a:lin ang="5400000" scaled="1"/>
          </a:gradFill>
          <a:ln w="9525">
            <a:noFill/>
            <a:miter lim="800000"/>
            <a:headEnd/>
            <a:tailEnd/>
          </a:ln>
          <a:effectLst/>
        </p:spPr>
        <p:txBody>
          <a:bodyPr>
            <a:spAutoFit/>
          </a:bodyPr>
          <a:lstStyle/>
          <a:p>
            <a:pPr>
              <a:defRPr/>
            </a:pPr>
            <a:r>
              <a:rPr lang="pt-BR" sz="2800" b="1">
                <a:solidFill>
                  <a:schemeClr val="bg1"/>
                </a:solidFill>
                <a:effectLst>
                  <a:outerShdw blurRad="38100" dist="38100" dir="2700000" algn="tl">
                    <a:srgbClr val="000000"/>
                  </a:outerShdw>
                </a:effectLst>
                <a:latin typeface="Arial" charset="0"/>
              </a:rPr>
              <a:t>“Se vosso tempo para comer é limitado, não comais apressadamente, mas comei menos, e mastigai devagar. O benefício derivado do alimento não depende tanto da quantidade de comida, quanto da digestão completada; nem a satisfação do paladar depende tanto da quantidade de alimento engolido quanto depende do tempo que o mesmo permanece na boca.” CSRA 107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3000"/>
                                  </p:stCondLst>
                                  <p:childTnLst>
                                    <p:set>
                                      <p:cBhvr>
                                        <p:cTn id="11" dur="1" fill="hold">
                                          <p:stCondLst>
                                            <p:cond delay="0"/>
                                          </p:stCondLst>
                                        </p:cTn>
                                        <p:tgtEl>
                                          <p:spTgt spid="16388"/>
                                        </p:tgtEl>
                                        <p:attrNameLst>
                                          <p:attrName>style.visibility</p:attrName>
                                        </p:attrNameLst>
                                      </p:cBhvr>
                                      <p:to>
                                        <p:strVal val="visible"/>
                                      </p:to>
                                    </p:set>
                                    <p:anim calcmode="lin" valueType="num">
                                      <p:cBhvr>
                                        <p:cTn id="12" dur="500" fill="hold"/>
                                        <p:tgtEl>
                                          <p:spTgt spid="16388"/>
                                        </p:tgtEl>
                                        <p:attrNameLst>
                                          <p:attrName>ppt_w</p:attrName>
                                        </p:attrNameLst>
                                      </p:cBhvr>
                                      <p:tavLst>
                                        <p:tav tm="0">
                                          <p:val>
                                            <p:fltVal val="0"/>
                                          </p:val>
                                        </p:tav>
                                        <p:tav tm="100000">
                                          <p:val>
                                            <p:strVal val="#ppt_w"/>
                                          </p:val>
                                        </p:tav>
                                      </p:tavLst>
                                    </p:anim>
                                    <p:anim calcmode="lin" valueType="num">
                                      <p:cBhvr>
                                        <p:cTn id="13" dur="5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horario">
            <a:extLst>
              <a:ext uri="{FF2B5EF4-FFF2-40B4-BE49-F238E27FC236}">
                <a16:creationId xmlns:a16="http://schemas.microsoft.com/office/drawing/2014/main" id="{AA6B6552-9F68-4E85-A13A-5EA6FC755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B1B6B812-6881-4DB6-A62D-FDBB4C599ABF}"/>
              </a:ext>
            </a:extLst>
          </p:cNvPr>
          <p:cNvSpPr>
            <a:spLocks noChangeArrowheads="1"/>
          </p:cNvSpPr>
          <p:nvPr/>
        </p:nvSpPr>
        <p:spPr bwMode="auto">
          <a:xfrm>
            <a:off x="4643438" y="2133600"/>
            <a:ext cx="4067175" cy="2528888"/>
          </a:xfrm>
          <a:prstGeom prst="rect">
            <a:avLst/>
          </a:prstGeom>
          <a:noFill/>
          <a:ln w="9525">
            <a:noFill/>
            <a:miter lim="800000"/>
            <a:headEnd/>
            <a:tailEnd/>
          </a:ln>
          <a:effectLst/>
        </p:spPr>
        <p:txBody>
          <a:bodyPr>
            <a:spAutoFit/>
          </a:bodyPr>
          <a:lstStyle/>
          <a:p>
            <a:pPr marL="544513" indent="-544513">
              <a:defRPr/>
            </a:pPr>
            <a:r>
              <a:rPr lang="pt-BR" sz="3200" b="1">
                <a:solidFill>
                  <a:srgbClr val="FFFF00"/>
                </a:solidFill>
                <a:effectLst>
                  <a:outerShdw blurRad="38100" dist="38100" dir="2700000" algn="tl">
                    <a:srgbClr val="000000"/>
                  </a:outerShdw>
                </a:effectLst>
                <a:latin typeface="Arial" charset="0"/>
              </a:rPr>
              <a:t>VI. O intervalo entre as refeições deve ser no mínimo de cinco horas.</a:t>
            </a:r>
          </a:p>
        </p:txBody>
      </p:sp>
      <p:sp>
        <p:nvSpPr>
          <p:cNvPr id="20484" name="Text Box 7">
            <a:extLst>
              <a:ext uri="{FF2B5EF4-FFF2-40B4-BE49-F238E27FC236}">
                <a16:creationId xmlns:a16="http://schemas.microsoft.com/office/drawing/2014/main" id="{C8D7F409-6A74-4731-BA45-2D2F22D2C7F0}"/>
              </a:ext>
            </a:extLst>
          </p:cNvPr>
          <p:cNvSpPr txBox="1">
            <a:spLocks noChangeArrowheads="1"/>
          </p:cNvSpPr>
          <p:nvPr/>
        </p:nvSpPr>
        <p:spPr bwMode="auto">
          <a:xfrm>
            <a:off x="1619250"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pt-BR" alt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heel(4)">
                                      <p:cBhvr>
                                        <p:cTn id="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a:extLst>
              <a:ext uri="{FF2B5EF4-FFF2-40B4-BE49-F238E27FC236}">
                <a16:creationId xmlns:a16="http://schemas.microsoft.com/office/drawing/2014/main" id="{15DE1081-1162-4FDF-8906-FDA6085BF69D}"/>
              </a:ext>
            </a:extLst>
          </p:cNvPr>
          <p:cNvSpPr>
            <a:spLocks noChangeArrowheads="1" noChangeShapeType="1" noTextEdit="1"/>
          </p:cNvSpPr>
          <p:nvPr/>
        </p:nvSpPr>
        <p:spPr bwMode="auto">
          <a:xfrm>
            <a:off x="511175" y="3622675"/>
            <a:ext cx="8175625" cy="23685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t-BR"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SAÚDE É O</a:t>
            </a:r>
          </a:p>
          <a:p>
            <a:r>
              <a:rPr lang="pt-BR"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RESULTADO DO</a:t>
            </a:r>
          </a:p>
          <a:p>
            <a:r>
              <a:rPr lang="pt-BR"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CONJUNTO DOS</a:t>
            </a:r>
          </a:p>
          <a:p>
            <a:r>
              <a:rPr lang="pt-BR"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HÁBITOS SAUDÁVEIS</a:t>
            </a:r>
          </a:p>
        </p:txBody>
      </p:sp>
      <p:grpSp>
        <p:nvGrpSpPr>
          <p:cNvPr id="3075" name="Group 12">
            <a:extLst>
              <a:ext uri="{FF2B5EF4-FFF2-40B4-BE49-F238E27FC236}">
                <a16:creationId xmlns:a16="http://schemas.microsoft.com/office/drawing/2014/main" id="{E8D347C1-9481-4986-A7A3-6DD34185732B}"/>
              </a:ext>
            </a:extLst>
          </p:cNvPr>
          <p:cNvGrpSpPr>
            <a:grpSpLocks/>
          </p:cNvGrpSpPr>
          <p:nvPr/>
        </p:nvGrpSpPr>
        <p:grpSpPr bwMode="auto">
          <a:xfrm>
            <a:off x="0" y="0"/>
            <a:ext cx="9201150" cy="2873375"/>
            <a:chOff x="0" y="0"/>
            <a:chExt cx="5796" cy="1810"/>
          </a:xfrm>
        </p:grpSpPr>
        <p:pic>
          <p:nvPicPr>
            <p:cNvPr id="3076" name="Picture 6" descr="desjejum 2">
              <a:extLst>
                <a:ext uri="{FF2B5EF4-FFF2-40B4-BE49-F238E27FC236}">
                  <a16:creationId xmlns:a16="http://schemas.microsoft.com/office/drawing/2014/main" id="{9491B245-D1B1-408D-93FA-EF15A2EE8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49"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FRUTAS E LEGUMES">
              <a:extLst>
                <a:ext uri="{FF2B5EF4-FFF2-40B4-BE49-F238E27FC236}">
                  <a16:creationId xmlns:a16="http://schemas.microsoft.com/office/drawing/2014/main" id="{93E0A0CF-695B-4149-8F92-39B617F20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 y="0"/>
              <a:ext cx="1623"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mulher caminhando">
              <a:extLst>
                <a:ext uri="{FF2B5EF4-FFF2-40B4-BE49-F238E27FC236}">
                  <a16:creationId xmlns:a16="http://schemas.microsoft.com/office/drawing/2014/main" id="{74228D9D-F0FF-4E35-BEBC-4845DBC32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 y="0"/>
              <a:ext cx="1244"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homem bebendo agua">
              <a:extLst>
                <a:ext uri="{FF2B5EF4-FFF2-40B4-BE49-F238E27FC236}">
                  <a16:creationId xmlns:a16="http://schemas.microsoft.com/office/drawing/2014/main" id="{6AC12742-F3D0-47E4-9D07-C30011BFB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148" y="0"/>
              <a:ext cx="1438"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amond(in)">
                                      <p:cBhvr>
                                        <p:cTn id="7"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25FF0DDC-534D-4F10-B2BB-BC6E06C3849F}"/>
              </a:ext>
            </a:extLst>
          </p:cNvPr>
          <p:cNvSpPr>
            <a:spLocks noChangeArrowheads="1"/>
          </p:cNvSpPr>
          <p:nvPr/>
        </p:nvSpPr>
        <p:spPr bwMode="auto">
          <a:xfrm>
            <a:off x="4427538" y="836613"/>
            <a:ext cx="4419600" cy="4965700"/>
          </a:xfrm>
          <a:prstGeom prst="rect">
            <a:avLst/>
          </a:prstGeom>
          <a:noFill/>
          <a:ln w="9525">
            <a:noFill/>
            <a:miter lim="800000"/>
            <a:headEnd/>
            <a:tailEnd/>
          </a:ln>
          <a:effectLst/>
        </p:spPr>
        <p:txBody>
          <a:bodyPr>
            <a:spAutoFit/>
          </a:bodyPr>
          <a:lstStyle/>
          <a:p>
            <a:pPr>
              <a:defRPr/>
            </a:pPr>
            <a:r>
              <a:rPr lang="pt-BR" sz="3200" b="1">
                <a:solidFill>
                  <a:srgbClr val="FFFF00"/>
                </a:solidFill>
                <a:effectLst>
                  <a:outerShdw blurRad="38100" dist="38100" dir="2700000" algn="tl">
                    <a:srgbClr val="000000"/>
                  </a:outerShdw>
                </a:effectLst>
                <a:latin typeface="Arial" charset="0"/>
              </a:rPr>
              <a:t>Nesses intervalos tome muita água e não coma absolutamente nada. Isso evita o aparecimento de várias doenças e pode até retardar um pouco o envelhecimento.</a:t>
            </a:r>
          </a:p>
        </p:txBody>
      </p:sp>
      <p:sp>
        <p:nvSpPr>
          <p:cNvPr id="21507" name="Text Box 4">
            <a:extLst>
              <a:ext uri="{FF2B5EF4-FFF2-40B4-BE49-F238E27FC236}">
                <a16:creationId xmlns:a16="http://schemas.microsoft.com/office/drawing/2014/main" id="{6EA11A8C-BCA4-4806-9B2E-55FCA4CC719A}"/>
              </a:ext>
            </a:extLst>
          </p:cNvPr>
          <p:cNvSpPr txBox="1">
            <a:spLocks noChangeArrowheads="1"/>
          </p:cNvSpPr>
          <p:nvPr/>
        </p:nvSpPr>
        <p:spPr bwMode="auto">
          <a:xfrm>
            <a:off x="1619250"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pt-BR" altLang="pt-BR"/>
          </a:p>
        </p:txBody>
      </p:sp>
      <p:pic>
        <p:nvPicPr>
          <p:cNvPr id="21508" name="Picture 6" descr="copo de agua 4">
            <a:extLst>
              <a:ext uri="{FF2B5EF4-FFF2-40B4-BE49-F238E27FC236}">
                <a16:creationId xmlns:a16="http://schemas.microsoft.com/office/drawing/2014/main" id="{88758BA7-FD97-460F-B292-887B79B6C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0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edge">
                                      <p:cBhvr>
                                        <p:cTn id="7"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4AE58A77-D981-41D9-95A2-0937D26EA08A}"/>
              </a:ext>
            </a:extLst>
          </p:cNvPr>
          <p:cNvSpPr txBox="1">
            <a:spLocks noChangeArrowheads="1"/>
          </p:cNvSpPr>
          <p:nvPr/>
        </p:nvSpPr>
        <p:spPr bwMode="auto">
          <a:xfrm>
            <a:off x="1619250"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pt-BR" altLang="pt-BR"/>
          </a:p>
        </p:txBody>
      </p:sp>
      <p:sp>
        <p:nvSpPr>
          <p:cNvPr id="43012" name="Rectangle 4">
            <a:extLst>
              <a:ext uri="{FF2B5EF4-FFF2-40B4-BE49-F238E27FC236}">
                <a16:creationId xmlns:a16="http://schemas.microsoft.com/office/drawing/2014/main" id="{0B5AB28E-AFE0-4FAA-8B51-77235B670B72}"/>
              </a:ext>
            </a:extLst>
          </p:cNvPr>
          <p:cNvSpPr>
            <a:spLocks noChangeArrowheads="1"/>
          </p:cNvSpPr>
          <p:nvPr/>
        </p:nvSpPr>
        <p:spPr bwMode="auto">
          <a:xfrm>
            <a:off x="388938" y="3490913"/>
            <a:ext cx="8528050" cy="3081337"/>
          </a:xfrm>
          <a:prstGeom prst="rect">
            <a:avLst/>
          </a:prstGeom>
          <a:noFill/>
          <a:ln w="9525">
            <a:noFill/>
            <a:miter lim="800000"/>
            <a:headEnd/>
            <a:tailEnd/>
          </a:ln>
          <a:effectLst/>
        </p:spPr>
        <p:txBody>
          <a:bodyPr>
            <a:spAutoFit/>
          </a:bodyPr>
          <a:lstStyle/>
          <a:p>
            <a:pPr algn="just">
              <a:defRPr/>
            </a:pPr>
            <a:r>
              <a:rPr lang="pt-BR" sz="2800" b="1">
                <a:solidFill>
                  <a:srgbClr val="FFFF00"/>
                </a:solidFill>
                <a:effectLst>
                  <a:outerShdw blurRad="38100" dist="38100" dir="2700000" algn="tl">
                    <a:srgbClr val="000000"/>
                  </a:outerShdw>
                </a:effectLst>
                <a:latin typeface="Arial" charset="0"/>
              </a:rPr>
              <a:t>“Tomada a refeição regular, deve-se permitir ao estômago um descanso de cinco horas. Nenhuma partícula de alimento deve ser introduzida no estômago até a próxima refeição. Neste intervalo o estômago efetuará seu trabalho, estando então em condições de receber mais alimento.” CSRA 179</a:t>
            </a:r>
          </a:p>
        </p:txBody>
      </p:sp>
      <p:pic>
        <p:nvPicPr>
          <p:cNvPr id="22532" name="Picture 5" descr="menina comendo chocolate">
            <a:extLst>
              <a:ext uri="{FF2B5EF4-FFF2-40B4-BE49-F238E27FC236}">
                <a16:creationId xmlns:a16="http://schemas.microsoft.com/office/drawing/2014/main" id="{727382E1-0BA5-4939-8C00-502880504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530542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257577D-B215-4FC7-9898-95C1C2692AF4}"/>
              </a:ext>
            </a:extLst>
          </p:cNvPr>
          <p:cNvSpPr>
            <a:spLocks noChangeArrowheads="1"/>
          </p:cNvSpPr>
          <p:nvPr/>
        </p:nvSpPr>
        <p:spPr bwMode="auto">
          <a:xfrm>
            <a:off x="285750" y="260350"/>
            <a:ext cx="8548688" cy="946150"/>
          </a:xfrm>
          <a:prstGeom prst="rect">
            <a:avLst/>
          </a:prstGeom>
          <a:noFill/>
          <a:ln w="9525">
            <a:noFill/>
            <a:miter lim="800000"/>
            <a:headEnd/>
            <a:tailEnd/>
          </a:ln>
          <a:effectLst/>
        </p:spPr>
        <p:txBody>
          <a:bodyPr>
            <a:spAutoFit/>
          </a:bodyPr>
          <a:lstStyle/>
          <a:p>
            <a:pPr marL="544513" indent="-544513" algn="just">
              <a:defRPr/>
            </a:pPr>
            <a:r>
              <a:rPr lang="pt-BR" sz="2800" b="1">
                <a:solidFill>
                  <a:srgbClr val="FFFF00"/>
                </a:solidFill>
                <a:effectLst>
                  <a:outerShdw blurRad="38100" dist="38100" dir="2700000" algn="tl">
                    <a:srgbClr val="000000"/>
                  </a:outerShdw>
                </a:effectLst>
                <a:latin typeface="Arial" charset="0"/>
              </a:rPr>
              <a:t>VII. Se tudo isso não for suficiente, jejue uma vez por semana</a:t>
            </a:r>
            <a:r>
              <a:rPr lang="pt-BR" sz="2800">
                <a:solidFill>
                  <a:srgbClr val="FFFF00"/>
                </a:solidFill>
                <a:latin typeface="Arial" charset="0"/>
              </a:rPr>
              <a:t>. </a:t>
            </a:r>
            <a:r>
              <a:rPr lang="pt-BR" sz="2800" b="1">
                <a:solidFill>
                  <a:srgbClr val="FFFF00"/>
                </a:solidFill>
                <a:effectLst>
                  <a:outerShdw blurRad="38100" dist="38100" dir="2700000" algn="tl">
                    <a:srgbClr val="000000"/>
                  </a:outerShdw>
                </a:effectLst>
                <a:latin typeface="Arial" charset="0"/>
              </a:rPr>
              <a:t>Nesse dia tome líquidos</a:t>
            </a:r>
            <a:endParaRPr lang="pt-BR" sz="2800">
              <a:solidFill>
                <a:srgbClr val="FFFF00"/>
              </a:solidFill>
              <a:latin typeface="Arial" charset="0"/>
            </a:endParaRPr>
          </a:p>
        </p:txBody>
      </p:sp>
      <p:sp>
        <p:nvSpPr>
          <p:cNvPr id="23555" name="Text Box 4">
            <a:extLst>
              <a:ext uri="{FF2B5EF4-FFF2-40B4-BE49-F238E27FC236}">
                <a16:creationId xmlns:a16="http://schemas.microsoft.com/office/drawing/2014/main" id="{40143E6C-40F0-4BA8-B388-D30DF22F8FFA}"/>
              </a:ext>
            </a:extLst>
          </p:cNvPr>
          <p:cNvSpPr txBox="1">
            <a:spLocks noChangeArrowheads="1"/>
          </p:cNvSpPr>
          <p:nvPr/>
        </p:nvSpPr>
        <p:spPr bwMode="auto">
          <a:xfrm>
            <a:off x="1619250"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pt-BR" altLang="pt-BR"/>
          </a:p>
        </p:txBody>
      </p:sp>
      <p:pic>
        <p:nvPicPr>
          <p:cNvPr id="23556" name="Picture 7" descr="jarra de suco">
            <a:extLst>
              <a:ext uri="{FF2B5EF4-FFF2-40B4-BE49-F238E27FC236}">
                <a16:creationId xmlns:a16="http://schemas.microsoft.com/office/drawing/2014/main" id="{F039D774-4CA1-416B-BBF4-C88EAB8AC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778000"/>
            <a:ext cx="39878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1193D4D-6876-4FAD-AE33-6363D8C93A4A}"/>
              </a:ext>
            </a:extLst>
          </p:cNvPr>
          <p:cNvSpPr>
            <a:spLocks noChangeArrowheads="1"/>
          </p:cNvSpPr>
          <p:nvPr/>
        </p:nvSpPr>
        <p:spPr bwMode="auto">
          <a:xfrm>
            <a:off x="250825" y="4165600"/>
            <a:ext cx="8669338" cy="2227263"/>
          </a:xfrm>
          <a:prstGeom prst="rect">
            <a:avLst/>
          </a:prstGeom>
          <a:noFill/>
          <a:ln w="9525">
            <a:noFill/>
            <a:miter lim="800000"/>
            <a:headEnd/>
            <a:tailEnd/>
          </a:ln>
          <a:effectLst/>
        </p:spPr>
        <p:txBody>
          <a:bodyPr>
            <a:spAutoFit/>
          </a:bodyPr>
          <a:lstStyle/>
          <a:p>
            <a:pPr algn="just">
              <a:defRPr/>
            </a:pPr>
            <a:r>
              <a:rPr lang="pt-BR" sz="2800">
                <a:solidFill>
                  <a:srgbClr val="FFFF00"/>
                </a:solidFill>
                <a:latin typeface="Arial" charset="0"/>
              </a:rPr>
              <a:t> </a:t>
            </a:r>
            <a:endParaRPr lang="pt-BR" sz="2800" b="1">
              <a:solidFill>
                <a:srgbClr val="FFFF00"/>
              </a:solidFill>
              <a:effectLst>
                <a:outerShdw blurRad="38100" dist="38100" dir="2700000" algn="tl">
                  <a:srgbClr val="000000"/>
                </a:outerShdw>
              </a:effectLst>
              <a:latin typeface="Arial" charset="0"/>
            </a:endParaRPr>
          </a:p>
          <a:p>
            <a:pPr algn="just">
              <a:defRPr/>
            </a:pPr>
            <a:r>
              <a:rPr lang="pt-BR" sz="2800" b="1">
                <a:solidFill>
                  <a:srgbClr val="FFFF00"/>
                </a:solidFill>
                <a:effectLst>
                  <a:outerShdw blurRad="38100" dist="38100" dir="2700000" algn="tl">
                    <a:srgbClr val="000000"/>
                  </a:outerShdw>
                </a:effectLst>
                <a:latin typeface="Arial" charset="0"/>
              </a:rPr>
              <a:t>“Se sentis que deveis comer à noite, tomai um pouco de água fria, e de manhã vos sentireis muito melhor por não haverdes comido. Testimonies, vol. 4, págs. 501 e 502.</a:t>
            </a:r>
            <a:r>
              <a:rPr lang="pt-BR" sz="2800">
                <a:solidFill>
                  <a:srgbClr val="FFFF00"/>
                </a:solidFill>
                <a:latin typeface="Arial" charset="0"/>
              </a:rPr>
              <a:t> </a:t>
            </a:r>
          </a:p>
        </p:txBody>
      </p:sp>
      <p:sp>
        <p:nvSpPr>
          <p:cNvPr id="24579" name="Text Box 3">
            <a:extLst>
              <a:ext uri="{FF2B5EF4-FFF2-40B4-BE49-F238E27FC236}">
                <a16:creationId xmlns:a16="http://schemas.microsoft.com/office/drawing/2014/main" id="{5E7A9CB3-0D74-40FE-87C5-E4977F8AE884}"/>
              </a:ext>
            </a:extLst>
          </p:cNvPr>
          <p:cNvSpPr txBox="1">
            <a:spLocks noChangeArrowheads="1"/>
          </p:cNvSpPr>
          <p:nvPr/>
        </p:nvSpPr>
        <p:spPr bwMode="auto">
          <a:xfrm>
            <a:off x="1619250"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pt-BR" altLang="pt-BR"/>
          </a:p>
        </p:txBody>
      </p:sp>
      <p:pic>
        <p:nvPicPr>
          <p:cNvPr id="24580" name="Picture 4" descr="moça bebendo agua">
            <a:extLst>
              <a:ext uri="{FF2B5EF4-FFF2-40B4-BE49-F238E27FC236}">
                <a16:creationId xmlns:a16="http://schemas.microsoft.com/office/drawing/2014/main" id="{D1543BC6-7F3A-4F77-9716-D57A71915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0"/>
            <a:ext cx="5761038"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9E5E8451-3778-44BD-A8B4-0CA4FF3479E9}"/>
              </a:ext>
            </a:extLst>
          </p:cNvPr>
          <p:cNvSpPr>
            <a:spLocks noChangeArrowheads="1"/>
          </p:cNvSpPr>
          <p:nvPr/>
        </p:nvSpPr>
        <p:spPr bwMode="auto">
          <a:xfrm>
            <a:off x="207963" y="465138"/>
            <a:ext cx="8669337" cy="1800225"/>
          </a:xfrm>
          <a:prstGeom prst="rect">
            <a:avLst/>
          </a:prstGeom>
          <a:noFill/>
          <a:ln w="9525">
            <a:noFill/>
            <a:miter lim="800000"/>
            <a:headEnd/>
            <a:tailEnd/>
          </a:ln>
          <a:effectLst/>
        </p:spPr>
        <p:txBody>
          <a:bodyPr>
            <a:spAutoFit/>
          </a:bodyPr>
          <a:lstStyle/>
          <a:p>
            <a:pPr algn="just">
              <a:buFont typeface="Times New Roman" pitchFamily="18" charset="0"/>
              <a:buChar char="-"/>
              <a:defRPr/>
            </a:pPr>
            <a:r>
              <a:rPr lang="pt-BR" sz="2800" b="1">
                <a:solidFill>
                  <a:srgbClr val="FFFF00"/>
                </a:solidFill>
                <a:effectLst>
                  <a:outerShdw blurRad="38100" dist="38100" dir="2700000" algn="tl">
                    <a:srgbClr val="000000"/>
                  </a:outerShdw>
                </a:effectLst>
                <a:latin typeface="Arial" charset="0"/>
              </a:rPr>
              <a:t>“A intemperança no comer é muitas vezes a causa da doença, e o que a natureza precisa mais é ser aliviada da indevida carga que lhe foi imposta. </a:t>
            </a:r>
          </a:p>
        </p:txBody>
      </p:sp>
      <p:sp>
        <p:nvSpPr>
          <p:cNvPr id="25603" name="Text Box 4">
            <a:extLst>
              <a:ext uri="{FF2B5EF4-FFF2-40B4-BE49-F238E27FC236}">
                <a16:creationId xmlns:a16="http://schemas.microsoft.com/office/drawing/2014/main" id="{C28694BB-E113-427C-AA96-ECA6F90F3E98}"/>
              </a:ext>
            </a:extLst>
          </p:cNvPr>
          <p:cNvSpPr txBox="1">
            <a:spLocks noChangeArrowheads="1"/>
          </p:cNvSpPr>
          <p:nvPr/>
        </p:nvSpPr>
        <p:spPr bwMode="auto">
          <a:xfrm>
            <a:off x="1619250"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pt-BR" altLang="pt-BR"/>
          </a:p>
        </p:txBody>
      </p:sp>
      <p:pic>
        <p:nvPicPr>
          <p:cNvPr id="25604" name="Picture 7" descr="homem comendo bolo">
            <a:extLst>
              <a:ext uri="{FF2B5EF4-FFF2-40B4-BE49-F238E27FC236}">
                <a16:creationId xmlns:a16="http://schemas.microsoft.com/office/drawing/2014/main" id="{106D56A3-3048-43E3-8247-7E805059B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2205038"/>
            <a:ext cx="4473575"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edge">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7611C42E-E4E8-46D0-B7B0-FA8A06AFB01A}"/>
              </a:ext>
            </a:extLst>
          </p:cNvPr>
          <p:cNvSpPr txBox="1">
            <a:spLocks noChangeArrowheads="1"/>
          </p:cNvSpPr>
          <p:nvPr/>
        </p:nvSpPr>
        <p:spPr bwMode="auto">
          <a:xfrm>
            <a:off x="1619250"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pt-BR" altLang="pt-BR"/>
          </a:p>
        </p:txBody>
      </p:sp>
      <p:sp>
        <p:nvSpPr>
          <p:cNvPr id="46084" name="Text Box 4">
            <a:extLst>
              <a:ext uri="{FF2B5EF4-FFF2-40B4-BE49-F238E27FC236}">
                <a16:creationId xmlns:a16="http://schemas.microsoft.com/office/drawing/2014/main" id="{58F25DB2-23DE-4FF3-AF99-703ECF755DA9}"/>
              </a:ext>
            </a:extLst>
          </p:cNvPr>
          <p:cNvSpPr txBox="1">
            <a:spLocks noChangeArrowheads="1"/>
          </p:cNvSpPr>
          <p:nvPr/>
        </p:nvSpPr>
        <p:spPr bwMode="auto">
          <a:xfrm>
            <a:off x="3311525" y="360363"/>
            <a:ext cx="5832475" cy="6497637"/>
          </a:xfrm>
          <a:prstGeom prst="rect">
            <a:avLst/>
          </a:prstGeom>
          <a:noFill/>
          <a:ln w="9525">
            <a:noFill/>
            <a:miter lim="800000"/>
            <a:headEnd/>
            <a:tailEnd/>
          </a:ln>
          <a:effectLst/>
        </p:spPr>
        <p:txBody>
          <a:bodyPr>
            <a:spAutoFit/>
          </a:bodyPr>
          <a:lstStyle/>
          <a:p>
            <a:pPr>
              <a:buFont typeface="Times New Roman" pitchFamily="18" charset="0"/>
              <a:buNone/>
              <a:defRPr/>
            </a:pPr>
            <a:r>
              <a:rPr lang="pt-BR" sz="2800" b="1">
                <a:solidFill>
                  <a:srgbClr val="FFFF00"/>
                </a:solidFill>
                <a:effectLst>
                  <a:outerShdw blurRad="38100" dist="38100" dir="2700000" algn="tl">
                    <a:srgbClr val="000000"/>
                  </a:outerShdw>
                </a:effectLst>
                <a:latin typeface="Arial" charset="0"/>
              </a:rPr>
              <a:t>Em muitos casos de doença, o melhor remédio é o paciente jejuar por uma ou duas refeições, a fim de que os sobrecarregados órgãos digestivos tenham oportunidade de descansar... Muitas vezes um breve período de inteira abstinência de comida, seguido de alimento simples e moderadamente tomado, tem levado à cura por meio dos próprios esforços recuperadores da natureza.” A Ciência do Bom Viver, pág. 235.</a:t>
            </a:r>
            <a:endParaRPr lang="pt-BR" sz="2800">
              <a:latin typeface="Arial" charset="0"/>
            </a:endParaRPr>
          </a:p>
        </p:txBody>
      </p:sp>
      <p:pic>
        <p:nvPicPr>
          <p:cNvPr id="26628" name="Picture 5" descr="chá">
            <a:extLst>
              <a:ext uri="{FF2B5EF4-FFF2-40B4-BE49-F238E27FC236}">
                <a16:creationId xmlns:a16="http://schemas.microsoft.com/office/drawing/2014/main" id="{5CE4B477-3A35-46CF-A35A-A53B16611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925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amond(in)">
                                      <p:cBhvr>
                                        <p:cTn id="7"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WordArt 6">
            <a:extLst>
              <a:ext uri="{FF2B5EF4-FFF2-40B4-BE49-F238E27FC236}">
                <a16:creationId xmlns:a16="http://schemas.microsoft.com/office/drawing/2014/main" id="{96ED740B-2773-48BD-A6A2-84F71424E37A}"/>
              </a:ext>
            </a:extLst>
          </p:cNvPr>
          <p:cNvSpPr>
            <a:spLocks noChangeArrowheads="1" noChangeShapeType="1" noTextEdit="1"/>
          </p:cNvSpPr>
          <p:nvPr/>
        </p:nvSpPr>
        <p:spPr bwMode="auto">
          <a:xfrm>
            <a:off x="971550" y="333375"/>
            <a:ext cx="7400925"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t-BR"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 Importância Dos Exercícios</a:t>
            </a:r>
          </a:p>
        </p:txBody>
      </p:sp>
      <p:pic>
        <p:nvPicPr>
          <p:cNvPr id="27651" name="Picture 7" descr="idoso na praia">
            <a:extLst>
              <a:ext uri="{FF2B5EF4-FFF2-40B4-BE49-F238E27FC236}">
                <a16:creationId xmlns:a16="http://schemas.microsoft.com/office/drawing/2014/main" id="{1E562156-4DE0-488F-9978-17D7EB7D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484313"/>
            <a:ext cx="3937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1000" fill="hold"/>
                                        <p:tgtEl>
                                          <p:spTgt spid="21510"/>
                                        </p:tgtEl>
                                        <p:attrNameLst>
                                          <p:attrName>ppt_w</p:attrName>
                                        </p:attrNameLst>
                                      </p:cBhvr>
                                      <p:tavLst>
                                        <p:tav tm="0">
                                          <p:val>
                                            <p:fltVal val="0"/>
                                          </p:val>
                                        </p:tav>
                                        <p:tav tm="100000">
                                          <p:val>
                                            <p:strVal val="#ppt_w"/>
                                          </p:val>
                                        </p:tav>
                                      </p:tavLst>
                                    </p:anim>
                                    <p:anim calcmode="lin" valueType="num">
                                      <p:cBhvr>
                                        <p:cTn id="8" dur="1000" fill="hold"/>
                                        <p:tgtEl>
                                          <p:spTgt spid="21510"/>
                                        </p:tgtEl>
                                        <p:attrNameLst>
                                          <p:attrName>ppt_h</p:attrName>
                                        </p:attrNameLst>
                                      </p:cBhvr>
                                      <p:tavLst>
                                        <p:tav tm="0">
                                          <p:val>
                                            <p:fltVal val="0"/>
                                          </p:val>
                                        </p:tav>
                                        <p:tav tm="100000">
                                          <p:val>
                                            <p:strVal val="#ppt_h"/>
                                          </p:val>
                                        </p:tav>
                                      </p:tavLst>
                                    </p:anim>
                                    <p:anim calcmode="lin" valueType="num">
                                      <p:cBhvr>
                                        <p:cTn id="9" dur="1000" fill="hold"/>
                                        <p:tgtEl>
                                          <p:spTgt spid="215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29E18DF7-B915-48BD-910D-5613161C572B}"/>
              </a:ext>
            </a:extLst>
          </p:cNvPr>
          <p:cNvSpPr>
            <a:spLocks noChangeArrowheads="1"/>
          </p:cNvSpPr>
          <p:nvPr/>
        </p:nvSpPr>
        <p:spPr bwMode="auto">
          <a:xfrm>
            <a:off x="4284663" y="333375"/>
            <a:ext cx="4465637" cy="6070600"/>
          </a:xfrm>
          <a:prstGeom prst="rect">
            <a:avLst/>
          </a:prstGeom>
          <a:noFill/>
          <a:ln w="9525">
            <a:noFill/>
            <a:miter lim="800000"/>
            <a:headEnd/>
            <a:tailEnd/>
          </a:ln>
          <a:effectLst/>
        </p:spPr>
        <p:txBody>
          <a:bodyPr anchor="ctr">
            <a:spAutoFit/>
          </a:bodyPr>
          <a:lstStyle/>
          <a:p>
            <a:pPr>
              <a:defRPr/>
            </a:pPr>
            <a:r>
              <a:rPr lang="pt-BR" sz="2800" b="1">
                <a:solidFill>
                  <a:srgbClr val="FFFF00"/>
                </a:solidFill>
                <a:effectLst>
                  <a:outerShdw blurRad="38100" dist="38100" dir="2700000" algn="tl">
                    <a:srgbClr val="000000"/>
                  </a:outerShdw>
                </a:effectLst>
                <a:latin typeface="Arial" charset="0"/>
              </a:rPr>
              <a:t>A saúde não pode ser ganha só com alimentação correta. Todos os estudos recentes estão demonstrando que o exercício regular diminui a incidência de infarto e derrames cerebrais, diminui os níveis de colesterol, pressão alta e obesidade, previne a osteoporose, previne e melhora o diabetes.  </a:t>
            </a:r>
          </a:p>
        </p:txBody>
      </p:sp>
      <p:pic>
        <p:nvPicPr>
          <p:cNvPr id="28675" name="Picture 4" descr="idoso na praia">
            <a:extLst>
              <a:ext uri="{FF2B5EF4-FFF2-40B4-BE49-F238E27FC236}">
                <a16:creationId xmlns:a16="http://schemas.microsoft.com/office/drawing/2014/main" id="{CF98584E-B936-4732-B905-B22208802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37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F53DAA67-C77E-4D6B-BFC4-ED7B7352DE5D}"/>
              </a:ext>
            </a:extLst>
          </p:cNvPr>
          <p:cNvSpPr>
            <a:spLocks noChangeArrowheads="1"/>
          </p:cNvSpPr>
          <p:nvPr/>
        </p:nvSpPr>
        <p:spPr bwMode="auto">
          <a:xfrm>
            <a:off x="5076825" y="1196975"/>
            <a:ext cx="3598863" cy="2563813"/>
          </a:xfrm>
          <a:prstGeom prst="rect">
            <a:avLst/>
          </a:prstGeom>
          <a:noFill/>
          <a:ln w="9525">
            <a:noFill/>
            <a:miter lim="800000"/>
            <a:headEnd/>
            <a:tailEnd/>
          </a:ln>
          <a:effectLst/>
        </p:spPr>
        <p:txBody>
          <a:bodyPr anchor="ctr">
            <a:spAutoFit/>
          </a:bodyPr>
          <a:lstStyle/>
          <a:p>
            <a:pPr marL="544513" indent="-457200">
              <a:lnSpc>
                <a:spcPct val="150000"/>
              </a:lnSpc>
              <a:tabLst>
                <a:tab pos="544513" algn="l"/>
              </a:tabLst>
              <a:defRPr/>
            </a:pPr>
            <a:r>
              <a:rPr lang="pt-BR" sz="3600" b="1">
                <a:solidFill>
                  <a:srgbClr val="FFFF00"/>
                </a:solidFill>
                <a:effectLst>
                  <a:outerShdw blurRad="38100" dist="38100" dir="2700000" algn="tl">
                    <a:srgbClr val="000000"/>
                  </a:outerShdw>
                </a:effectLst>
                <a:latin typeface="Arial" charset="0"/>
              </a:rPr>
              <a:t>A) Se você está acima do peso:</a:t>
            </a:r>
          </a:p>
        </p:txBody>
      </p:sp>
      <p:pic>
        <p:nvPicPr>
          <p:cNvPr id="29699" name="Picture 5" descr="obesidade 2">
            <a:extLst>
              <a:ext uri="{FF2B5EF4-FFF2-40B4-BE49-F238E27FC236}">
                <a16:creationId xmlns:a16="http://schemas.microsoft.com/office/drawing/2014/main" id="{E5D1C8BB-732C-41F8-A1DD-4B1F61271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7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ssolve">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asal de bicicleta">
            <a:extLst>
              <a:ext uri="{FF2B5EF4-FFF2-40B4-BE49-F238E27FC236}">
                <a16:creationId xmlns:a16="http://schemas.microsoft.com/office/drawing/2014/main" id="{7F9206A7-12DB-4664-8978-39B2F91F1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a:extLst>
              <a:ext uri="{FF2B5EF4-FFF2-40B4-BE49-F238E27FC236}">
                <a16:creationId xmlns:a16="http://schemas.microsoft.com/office/drawing/2014/main" id="{32A3765D-6994-4D0D-9A42-E21FE2C8C39A}"/>
              </a:ext>
            </a:extLst>
          </p:cNvPr>
          <p:cNvSpPr>
            <a:spLocks noChangeArrowheads="1"/>
          </p:cNvSpPr>
          <p:nvPr/>
        </p:nvSpPr>
        <p:spPr bwMode="auto">
          <a:xfrm>
            <a:off x="395288" y="52388"/>
            <a:ext cx="8280400" cy="5946775"/>
          </a:xfrm>
          <a:prstGeom prst="rect">
            <a:avLst/>
          </a:prstGeom>
          <a:gradFill rotWithShape="1">
            <a:gsLst>
              <a:gs pos="0">
                <a:srgbClr val="0A7412">
                  <a:alpha val="47000"/>
                </a:srgbClr>
              </a:gs>
              <a:gs pos="100000">
                <a:srgbClr val="0A7412">
                  <a:gamma/>
                  <a:shade val="46275"/>
                  <a:invGamma/>
                  <a:alpha val="48000"/>
                </a:srgbClr>
              </a:gs>
            </a:gsLst>
            <a:lin ang="5400000" scaled="1"/>
          </a:gradFill>
          <a:ln w="9525">
            <a:noFill/>
            <a:miter lim="800000"/>
            <a:headEnd/>
            <a:tailEnd/>
          </a:ln>
          <a:effectLst/>
        </p:spPr>
        <p:txBody>
          <a:bodyPr anchor="ctr">
            <a:spAutoFit/>
          </a:bodyPr>
          <a:lstStyle/>
          <a:p>
            <a:pPr marL="544513" indent="-457200" algn="just">
              <a:lnSpc>
                <a:spcPct val="150000"/>
              </a:lnSpc>
              <a:tabLst>
                <a:tab pos="544513" algn="l"/>
              </a:tabLst>
              <a:defRPr/>
            </a:pPr>
            <a:r>
              <a:rPr lang="pt-BR" sz="3200" b="1">
                <a:solidFill>
                  <a:schemeClr val="bg1"/>
                </a:solidFill>
                <a:effectLst>
                  <a:outerShdw blurRad="38100" dist="38100" dir="2700000" algn="tl">
                    <a:srgbClr val="000000"/>
                  </a:outerShdw>
                </a:effectLst>
                <a:latin typeface="Arial" charset="0"/>
              </a:rPr>
              <a:t>I. 	O exercício físico regular </a:t>
            </a:r>
            <a:r>
              <a:rPr lang="pt-BR" sz="3200" b="1" u="sng">
                <a:solidFill>
                  <a:schemeClr val="bg1"/>
                </a:solidFill>
                <a:effectLst>
                  <a:outerShdw blurRad="38100" dist="38100" dir="2700000" algn="tl">
                    <a:srgbClr val="000000"/>
                  </a:outerShdw>
                </a:effectLst>
                <a:latin typeface="Arial" charset="0"/>
              </a:rPr>
              <a:t>diminui a fome.</a:t>
            </a:r>
            <a:endParaRPr lang="pt-BR" sz="3200" b="1">
              <a:solidFill>
                <a:schemeClr val="bg1"/>
              </a:solidFill>
              <a:effectLst>
                <a:outerShdw blurRad="38100" dist="38100" dir="2700000" algn="tl">
                  <a:srgbClr val="000000"/>
                </a:outerShdw>
              </a:effectLst>
              <a:latin typeface="Arial" charset="0"/>
            </a:endParaRPr>
          </a:p>
          <a:p>
            <a:pPr marL="544513" indent="-457200" algn="just">
              <a:lnSpc>
                <a:spcPct val="150000"/>
              </a:lnSpc>
              <a:tabLst>
                <a:tab pos="544513" algn="l"/>
              </a:tabLst>
              <a:defRPr/>
            </a:pPr>
            <a:r>
              <a:rPr lang="pt-BR" sz="3200" b="1">
                <a:solidFill>
                  <a:schemeClr val="bg1"/>
                </a:solidFill>
                <a:effectLst>
                  <a:outerShdw blurRad="38100" dist="38100" dir="2700000" algn="tl">
                    <a:srgbClr val="000000"/>
                  </a:outerShdw>
                </a:effectLst>
                <a:latin typeface="Arial" charset="0"/>
              </a:rPr>
              <a:t>II. Consome energias durante o exercício e acelera o gasto de energia nas horas seguintes.</a:t>
            </a:r>
          </a:p>
          <a:p>
            <a:pPr marL="544513" indent="-457200" algn="just">
              <a:lnSpc>
                <a:spcPct val="150000"/>
              </a:lnSpc>
              <a:tabLst>
                <a:tab pos="544513" algn="l"/>
              </a:tabLst>
              <a:defRPr/>
            </a:pPr>
            <a:r>
              <a:rPr lang="pt-BR" sz="3200" b="1">
                <a:solidFill>
                  <a:schemeClr val="bg1"/>
                </a:solidFill>
                <a:effectLst>
                  <a:outerShdw blurRad="38100" dist="38100" dir="2700000" algn="tl">
                    <a:srgbClr val="000000"/>
                  </a:outerShdw>
                </a:effectLst>
                <a:latin typeface="Arial" charset="0"/>
              </a:rPr>
              <a:t>III.O exercício cria resistência contra as gorduras. </a:t>
            </a:r>
          </a:p>
          <a:p>
            <a:pPr marL="544513" indent="-457200" algn="just">
              <a:lnSpc>
                <a:spcPct val="150000"/>
              </a:lnSpc>
              <a:tabLst>
                <a:tab pos="544513" algn="l"/>
              </a:tabLst>
              <a:defRPr/>
            </a:pPr>
            <a:r>
              <a:rPr lang="pt-BR" sz="3200" b="1">
                <a:solidFill>
                  <a:schemeClr val="bg1"/>
                </a:solidFill>
                <a:effectLst>
                  <a:outerShdw blurRad="38100" dist="38100" dir="2700000" algn="tl">
                    <a:srgbClr val="000000"/>
                  </a:outerShdw>
                </a:effectLst>
                <a:latin typeface="Arial" charset="0"/>
              </a:rPr>
              <a:t>IV. Aumenta a massa magra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130">
                                            <p:bg/>
                                          </p:spTgt>
                                        </p:tgtEl>
                                        <p:attrNameLst>
                                          <p:attrName>style.visibility</p:attrName>
                                        </p:attrNameLst>
                                      </p:cBhvr>
                                      <p:to>
                                        <p:strVal val="visible"/>
                                      </p:to>
                                    </p:set>
                                    <p:anim calcmode="lin" valueType="num">
                                      <p:cBhvr>
                                        <p:cTn id="7" dur="2000" fill="hold"/>
                                        <p:tgtEl>
                                          <p:spTgt spid="48130">
                                            <p:bg/>
                                          </p:spTgt>
                                        </p:tgtEl>
                                        <p:attrNameLst>
                                          <p:attrName>ppt_w</p:attrName>
                                        </p:attrNameLst>
                                      </p:cBhvr>
                                      <p:tavLst>
                                        <p:tav tm="0">
                                          <p:val>
                                            <p:fltVal val="0"/>
                                          </p:val>
                                        </p:tav>
                                        <p:tav tm="100000">
                                          <p:val>
                                            <p:strVal val="#ppt_w"/>
                                          </p:val>
                                        </p:tav>
                                      </p:tavLst>
                                    </p:anim>
                                    <p:anim calcmode="lin" valueType="num">
                                      <p:cBhvr>
                                        <p:cTn id="8" dur="2000" fill="hold"/>
                                        <p:tgtEl>
                                          <p:spTgt spid="48130">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8130">
                                            <p:txEl>
                                              <p:pRg st="0" end="0"/>
                                            </p:txEl>
                                          </p:spTgt>
                                        </p:tgtEl>
                                        <p:attrNameLst>
                                          <p:attrName>style.visibility</p:attrName>
                                        </p:attrNameLst>
                                      </p:cBhvr>
                                      <p:to>
                                        <p:strVal val="visible"/>
                                      </p:to>
                                    </p:set>
                                    <p:anim calcmode="lin" valueType="num">
                                      <p:cBhvr>
                                        <p:cTn id="11" dur="2000" fill="hold"/>
                                        <p:tgtEl>
                                          <p:spTgt spid="48130">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48130">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8130">
                                            <p:txEl>
                                              <p:pRg st="1" end="1"/>
                                            </p:txEl>
                                          </p:spTgt>
                                        </p:tgtEl>
                                        <p:attrNameLst>
                                          <p:attrName>style.visibility</p:attrName>
                                        </p:attrNameLst>
                                      </p:cBhvr>
                                      <p:to>
                                        <p:strVal val="visible"/>
                                      </p:to>
                                    </p:set>
                                    <p:anim calcmode="lin" valueType="num">
                                      <p:cBhvr>
                                        <p:cTn id="15" dur="2000" fill="hold"/>
                                        <p:tgtEl>
                                          <p:spTgt spid="48130">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48130">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8130">
                                            <p:txEl>
                                              <p:pRg st="2" end="2"/>
                                            </p:txEl>
                                          </p:spTgt>
                                        </p:tgtEl>
                                        <p:attrNameLst>
                                          <p:attrName>style.visibility</p:attrName>
                                        </p:attrNameLst>
                                      </p:cBhvr>
                                      <p:to>
                                        <p:strVal val="visible"/>
                                      </p:to>
                                    </p:set>
                                    <p:anim calcmode="lin" valueType="num">
                                      <p:cBhvr>
                                        <p:cTn id="19" dur="2000" fill="hold"/>
                                        <p:tgtEl>
                                          <p:spTgt spid="48130">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48130">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8130">
                                            <p:txEl>
                                              <p:pRg st="3" end="3"/>
                                            </p:txEl>
                                          </p:spTgt>
                                        </p:tgtEl>
                                        <p:attrNameLst>
                                          <p:attrName>style.visibility</p:attrName>
                                        </p:attrNameLst>
                                      </p:cBhvr>
                                      <p:to>
                                        <p:strVal val="visible"/>
                                      </p:to>
                                    </p:set>
                                    <p:anim calcmode="lin" valueType="num">
                                      <p:cBhvr>
                                        <p:cTn id="23" dur="2000" fill="hold"/>
                                        <p:tgtEl>
                                          <p:spTgt spid="48130">
                                            <p:txEl>
                                              <p:pRg st="3" end="3"/>
                                            </p:txEl>
                                          </p:spTgt>
                                        </p:tgtEl>
                                        <p:attrNameLst>
                                          <p:attrName>ppt_w</p:attrName>
                                        </p:attrNameLst>
                                      </p:cBhvr>
                                      <p:tavLst>
                                        <p:tav tm="0">
                                          <p:val>
                                            <p:fltVal val="0"/>
                                          </p:val>
                                        </p:tav>
                                        <p:tav tm="100000">
                                          <p:val>
                                            <p:strVal val="#ppt_w"/>
                                          </p:val>
                                        </p:tav>
                                      </p:tavLst>
                                    </p:anim>
                                    <p:anim calcmode="lin" valueType="num">
                                      <p:cBhvr>
                                        <p:cTn id="24" dur="2000" fill="hold"/>
                                        <p:tgtEl>
                                          <p:spTgt spid="4813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3C066785-BAAF-4DC6-ACAC-0095472A0096}"/>
              </a:ext>
            </a:extLst>
          </p:cNvPr>
          <p:cNvSpPr txBox="1">
            <a:spLocks noChangeArrowheads="1"/>
          </p:cNvSpPr>
          <p:nvPr/>
        </p:nvSpPr>
        <p:spPr bwMode="auto">
          <a:xfrm>
            <a:off x="2051050" y="2636838"/>
            <a:ext cx="4537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pt-BR" sz="4000" b="1">
                <a:solidFill>
                  <a:schemeClr val="bg1"/>
                </a:solidFill>
              </a:rPr>
              <a:t>SUGESTÕES BÁSICAS…</a:t>
            </a:r>
            <a:endParaRPr lang="pt-BR" altLang="pt-BR" sz="4000" b="1">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B3CE6C60-5C54-4C20-8447-B0B4EE3FB92C}"/>
              </a:ext>
            </a:extLst>
          </p:cNvPr>
          <p:cNvSpPr>
            <a:spLocks noChangeArrowheads="1"/>
          </p:cNvSpPr>
          <p:nvPr/>
        </p:nvSpPr>
        <p:spPr bwMode="auto">
          <a:xfrm>
            <a:off x="4572000" y="2205038"/>
            <a:ext cx="43180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61938" indent="-2619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pt-BR" altLang="pt-BR" sz="3600" b="1">
                <a:solidFill>
                  <a:srgbClr val="FFFF00"/>
                </a:solidFill>
              </a:rPr>
              <a:t>B) Se o problema não é o peso:</a:t>
            </a:r>
          </a:p>
        </p:txBody>
      </p:sp>
      <p:pic>
        <p:nvPicPr>
          <p:cNvPr id="31747" name="Picture 6" descr="mulher caminhando 2">
            <a:extLst>
              <a:ext uri="{FF2B5EF4-FFF2-40B4-BE49-F238E27FC236}">
                <a16:creationId xmlns:a16="http://schemas.microsoft.com/office/drawing/2014/main" id="{415B1B24-0489-4507-8F25-3C1FE1B57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9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0EE6528-2BCE-41EE-94B3-29371CA7EC35}"/>
              </a:ext>
            </a:extLst>
          </p:cNvPr>
          <p:cNvSpPr>
            <a:spLocks noChangeArrowheads="1"/>
          </p:cNvSpPr>
          <p:nvPr/>
        </p:nvSpPr>
        <p:spPr bwMode="auto">
          <a:xfrm>
            <a:off x="214313" y="3684588"/>
            <a:ext cx="86677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30000"/>
              </a:lnSpc>
              <a:buFontTx/>
              <a:buAutoNum type="romanUcPeriod"/>
            </a:pPr>
            <a:r>
              <a:rPr lang="pt-BR" altLang="pt-BR" sz="2800" b="1">
                <a:solidFill>
                  <a:srgbClr val="FFFF00"/>
                </a:solidFill>
              </a:rPr>
              <a:t>O exercício físico regular faz que seu trabalho passe a render mais e você não se sentirá mais constantemente cansado.</a:t>
            </a:r>
          </a:p>
          <a:p>
            <a:pPr algn="l" eaLnBrk="1" hangingPunct="1">
              <a:lnSpc>
                <a:spcPct val="130000"/>
              </a:lnSpc>
            </a:pPr>
            <a:endParaRPr lang="pt-BR" altLang="pt-BR" sz="1200" b="1">
              <a:solidFill>
                <a:srgbClr val="FFFF00"/>
              </a:solidFill>
            </a:endParaRPr>
          </a:p>
          <a:p>
            <a:pPr algn="l" eaLnBrk="1" hangingPunct="1">
              <a:lnSpc>
                <a:spcPct val="130000"/>
              </a:lnSpc>
            </a:pPr>
            <a:r>
              <a:rPr lang="pt-BR" altLang="pt-BR" sz="2800" b="1">
                <a:solidFill>
                  <a:srgbClr val="FFFF00"/>
                </a:solidFill>
              </a:rPr>
              <a:t>II. Aumenta a auto-estima, a satisfação de viver e a autoconfiança.</a:t>
            </a:r>
            <a:r>
              <a:rPr lang="pt-BR" altLang="pt-BR" sz="2800">
                <a:solidFill>
                  <a:srgbClr val="FFFF00"/>
                </a:solidFill>
              </a:rPr>
              <a:t>  </a:t>
            </a:r>
          </a:p>
        </p:txBody>
      </p:sp>
      <p:pic>
        <p:nvPicPr>
          <p:cNvPr id="32771" name="Picture 3" descr="academia">
            <a:extLst>
              <a:ext uri="{FF2B5EF4-FFF2-40B4-BE49-F238E27FC236}">
                <a16:creationId xmlns:a16="http://schemas.microsoft.com/office/drawing/2014/main" id="{6CF9B3DD-F4EF-45A8-97C1-5B4BAE77D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466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ssolve">
                                      <p:cBhvr>
                                        <p:cTn id="7" dur="500"/>
                                        <p:tgtEl>
                                          <p:spTgt spid="49154">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49154">
                                            <p:txEl>
                                              <p:pRg st="2" end="2"/>
                                            </p:txEl>
                                          </p:spTgt>
                                        </p:tgtEl>
                                        <p:attrNameLst>
                                          <p:attrName>style.visibility</p:attrName>
                                        </p:attrNameLst>
                                      </p:cBhvr>
                                      <p:to>
                                        <p:strVal val="visible"/>
                                      </p:to>
                                    </p:set>
                                    <p:animEffect transition="in" filter="dissolve">
                                      <p:cBhvr>
                                        <p:cTn id="11" dur="500"/>
                                        <p:tgtEl>
                                          <p:spTgt spid="49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a:extLst>
              <a:ext uri="{FF2B5EF4-FFF2-40B4-BE49-F238E27FC236}">
                <a16:creationId xmlns:a16="http://schemas.microsoft.com/office/drawing/2014/main" id="{D59077C2-142F-48E7-80DA-5E3BE66CD996}"/>
              </a:ext>
            </a:extLst>
          </p:cNvPr>
          <p:cNvSpPr txBox="1">
            <a:spLocks noChangeArrowheads="1"/>
          </p:cNvSpPr>
          <p:nvPr/>
        </p:nvSpPr>
        <p:spPr bwMode="auto">
          <a:xfrm>
            <a:off x="134938" y="4090988"/>
            <a:ext cx="8878887" cy="2227262"/>
          </a:xfrm>
          <a:prstGeom prst="rect">
            <a:avLst/>
          </a:prstGeom>
          <a:solidFill>
            <a:srgbClr val="981608">
              <a:alpha val="55000"/>
            </a:srgbClr>
          </a:solidFill>
          <a:ln w="9525">
            <a:noFill/>
            <a:miter lim="800000"/>
            <a:headEnd/>
            <a:tailEnd/>
          </a:ln>
          <a:effectLst/>
        </p:spPr>
        <p:txBody>
          <a:bodyPr>
            <a:spAutoFit/>
          </a:bodyPr>
          <a:lstStyle/>
          <a:p>
            <a:pPr>
              <a:defRPr/>
            </a:pPr>
            <a:r>
              <a:rPr lang="pt-BR" sz="2800" b="1">
                <a:solidFill>
                  <a:srgbClr val="FFFF00"/>
                </a:solidFill>
                <a:effectLst>
                  <a:outerShdw blurRad="38100" dist="38100" dir="2700000" algn="tl">
                    <a:srgbClr val="000000"/>
                  </a:outerShdw>
                </a:effectLst>
                <a:latin typeface="Arial" charset="0"/>
              </a:rPr>
              <a:t>Os sedentários que desejam começar a ser mais ativos podem optar por </a:t>
            </a:r>
            <a:r>
              <a:rPr lang="pt-BR" sz="2800" b="1" i="1">
                <a:solidFill>
                  <a:srgbClr val="FFFF00"/>
                </a:solidFill>
                <a:effectLst>
                  <a:outerShdw blurRad="38100" dist="38100" dir="2700000" algn="tl">
                    <a:srgbClr val="000000"/>
                  </a:outerShdw>
                </a:effectLst>
                <a:latin typeface="Arial" charset="0"/>
              </a:rPr>
              <a:t>acumular</a:t>
            </a:r>
            <a:r>
              <a:rPr lang="pt-BR" sz="2800" b="1">
                <a:solidFill>
                  <a:srgbClr val="FFFF00"/>
                </a:solidFill>
                <a:effectLst>
                  <a:outerShdw blurRad="38100" dist="38100" dir="2700000" algn="tl">
                    <a:srgbClr val="000000"/>
                  </a:outerShdw>
                </a:effectLst>
                <a:latin typeface="Arial" charset="0"/>
              </a:rPr>
              <a:t> trinta minutos de exercício ou mais, por dia. Podem ser, por exemplo, três caminhadas de dez minutos, ou a soma de várias atividades diferentes durante o dia.</a:t>
            </a:r>
          </a:p>
        </p:txBody>
      </p:sp>
      <p:pic>
        <p:nvPicPr>
          <p:cNvPr id="33795" name="Picture 23" descr="w-10790">
            <a:extLst>
              <a:ext uri="{FF2B5EF4-FFF2-40B4-BE49-F238E27FC236}">
                <a16:creationId xmlns:a16="http://schemas.microsoft.com/office/drawing/2014/main" id="{BBF94431-E98C-4AEA-8DDA-8F285354B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0"/>
            <a:ext cx="29511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5" descr="PH01458K">
            <a:extLst>
              <a:ext uri="{FF2B5EF4-FFF2-40B4-BE49-F238E27FC236}">
                <a16:creationId xmlns:a16="http://schemas.microsoft.com/office/drawing/2014/main" id="{CF01EB3E-4EC3-4AE9-A1CA-FCF6FBFB8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40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6" descr="exercício">
            <a:extLst>
              <a:ext uri="{FF2B5EF4-FFF2-40B4-BE49-F238E27FC236}">
                <a16:creationId xmlns:a16="http://schemas.microsoft.com/office/drawing/2014/main" id="{8B01CFD1-EEE9-4F48-92AA-BB55BB91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dissolve">
                                      <p:cBhvr>
                                        <p:cTn id="7" dur="1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B60D7C2-C58B-423A-97C3-CA371849C7E4}"/>
              </a:ext>
            </a:extLst>
          </p:cNvPr>
          <p:cNvSpPr txBox="1">
            <a:spLocks noChangeArrowheads="1"/>
          </p:cNvSpPr>
          <p:nvPr/>
        </p:nvSpPr>
        <p:spPr bwMode="auto">
          <a:xfrm>
            <a:off x="196850" y="266700"/>
            <a:ext cx="8729663" cy="1554163"/>
          </a:xfrm>
          <a:prstGeom prst="rect">
            <a:avLst/>
          </a:prstGeom>
          <a:gradFill rotWithShape="1">
            <a:gsLst>
              <a:gs pos="0">
                <a:srgbClr val="981608">
                  <a:alpha val="36000"/>
                </a:srgbClr>
              </a:gs>
              <a:gs pos="100000">
                <a:srgbClr val="981608">
                  <a:gamma/>
                  <a:shade val="46275"/>
                  <a:invGamma/>
                </a:srgbClr>
              </a:gs>
            </a:gsLst>
            <a:lin ang="5400000" scaled="1"/>
          </a:gradFill>
          <a:ln w="9525">
            <a:noFill/>
            <a:miter lim="800000"/>
            <a:headEnd/>
            <a:tailEnd/>
          </a:ln>
          <a:effectLst/>
        </p:spPr>
        <p:txBody>
          <a:bodyPr>
            <a:spAutoFit/>
          </a:bodyPr>
          <a:lstStyle/>
          <a:p>
            <a:pPr>
              <a:defRPr/>
            </a:pPr>
            <a:r>
              <a:rPr lang="pt-BR" sz="3200" b="1">
                <a:solidFill>
                  <a:srgbClr val="FFFF00"/>
                </a:solidFill>
                <a:effectLst>
                  <a:outerShdw blurRad="38100" dist="38100" dir="2700000" algn="tl">
                    <a:srgbClr val="000000"/>
                  </a:outerShdw>
                </a:effectLst>
                <a:latin typeface="Arial" charset="0"/>
              </a:rPr>
              <a:t>Qual é o melhor horário? </a:t>
            </a:r>
          </a:p>
          <a:p>
            <a:pPr>
              <a:defRPr/>
            </a:pPr>
            <a:r>
              <a:rPr lang="pt-BR" sz="3200" b="1">
                <a:solidFill>
                  <a:srgbClr val="FFFF00"/>
                </a:solidFill>
                <a:effectLst>
                  <a:outerShdw blurRad="38100" dist="38100" dir="2700000" algn="tl">
                    <a:srgbClr val="000000"/>
                  </a:outerShdw>
                </a:effectLst>
                <a:latin typeface="Arial" charset="0"/>
              </a:rPr>
              <a:t>O melhor horário é aquele que você pode dedicar ao exercício, todos os dias.</a:t>
            </a:r>
            <a:r>
              <a:rPr lang="pt-BR" sz="3200">
                <a:solidFill>
                  <a:srgbClr val="FFFF00"/>
                </a:solidFill>
                <a:latin typeface="Arial" charset="0"/>
              </a:rPr>
              <a:t> </a:t>
            </a:r>
          </a:p>
        </p:txBody>
      </p:sp>
      <p:grpSp>
        <p:nvGrpSpPr>
          <p:cNvPr id="34819" name="Group 19">
            <a:extLst>
              <a:ext uri="{FF2B5EF4-FFF2-40B4-BE49-F238E27FC236}">
                <a16:creationId xmlns:a16="http://schemas.microsoft.com/office/drawing/2014/main" id="{77DEB65E-3EDF-4BF8-99BA-E07265AF0416}"/>
              </a:ext>
            </a:extLst>
          </p:cNvPr>
          <p:cNvGrpSpPr>
            <a:grpSpLocks/>
          </p:cNvGrpSpPr>
          <p:nvPr/>
        </p:nvGrpSpPr>
        <p:grpSpPr bwMode="auto">
          <a:xfrm>
            <a:off x="0" y="2276475"/>
            <a:ext cx="9144000" cy="4581525"/>
            <a:chOff x="0" y="1434"/>
            <a:chExt cx="5760" cy="2886"/>
          </a:xfrm>
        </p:grpSpPr>
        <p:sp>
          <p:nvSpPr>
            <p:cNvPr id="32788" name="Text Box 20">
              <a:extLst>
                <a:ext uri="{FF2B5EF4-FFF2-40B4-BE49-F238E27FC236}">
                  <a16:creationId xmlns:a16="http://schemas.microsoft.com/office/drawing/2014/main" id="{F5AF04EF-4E08-4A5E-B5B8-A64FE3FA1825}"/>
                </a:ext>
              </a:extLst>
            </p:cNvPr>
            <p:cNvSpPr txBox="1">
              <a:spLocks noChangeArrowheads="1"/>
            </p:cNvSpPr>
            <p:nvPr/>
          </p:nvSpPr>
          <p:spPr bwMode="auto">
            <a:xfrm>
              <a:off x="204" y="1979"/>
              <a:ext cx="5374" cy="327"/>
            </a:xfrm>
            <a:prstGeom prst="rect">
              <a:avLst/>
            </a:prstGeom>
            <a:noFill/>
            <a:ln w="9525">
              <a:noFill/>
              <a:miter lim="800000"/>
              <a:headEnd/>
              <a:tailEnd/>
            </a:ln>
            <a:effectLst/>
          </p:spPr>
          <p:txBody>
            <a:bodyPr>
              <a:spAutoFit/>
            </a:bodyPr>
            <a:lstStyle/>
            <a:p>
              <a:pPr>
                <a:defRPr/>
              </a:pPr>
              <a:r>
                <a:rPr lang="pt-BR" sz="2800" b="1">
                  <a:solidFill>
                    <a:srgbClr val="FFFF00"/>
                  </a:solidFill>
                  <a:effectLst>
                    <a:outerShdw blurRad="38100" dist="38100" dir="2700000" algn="tl">
                      <a:srgbClr val="000000"/>
                    </a:outerShdw>
                  </a:effectLst>
                  <a:latin typeface="Arial" charset="0"/>
                </a:rPr>
                <a:t>É importante criar um hábito.</a:t>
              </a:r>
              <a:r>
                <a:rPr lang="pt-BR" sz="2800">
                  <a:solidFill>
                    <a:srgbClr val="FFFF00"/>
                  </a:solidFill>
                  <a:latin typeface="Arial" charset="0"/>
                </a:rPr>
                <a:t> </a:t>
              </a:r>
            </a:p>
          </p:txBody>
        </p:sp>
        <p:sp>
          <p:nvSpPr>
            <p:cNvPr id="32789" name="Text Box 21">
              <a:extLst>
                <a:ext uri="{FF2B5EF4-FFF2-40B4-BE49-F238E27FC236}">
                  <a16:creationId xmlns:a16="http://schemas.microsoft.com/office/drawing/2014/main" id="{CE9DC73B-B3F0-4DB3-9183-032436A52903}"/>
                </a:ext>
              </a:extLst>
            </p:cNvPr>
            <p:cNvSpPr txBox="1">
              <a:spLocks noChangeArrowheads="1"/>
            </p:cNvSpPr>
            <p:nvPr/>
          </p:nvSpPr>
          <p:spPr bwMode="auto">
            <a:xfrm>
              <a:off x="204" y="2976"/>
              <a:ext cx="5374" cy="327"/>
            </a:xfrm>
            <a:prstGeom prst="rect">
              <a:avLst/>
            </a:prstGeom>
            <a:noFill/>
            <a:ln w="9525">
              <a:noFill/>
              <a:miter lim="800000"/>
              <a:headEnd/>
              <a:tailEnd/>
            </a:ln>
            <a:effectLst/>
          </p:spPr>
          <p:txBody>
            <a:bodyPr>
              <a:spAutoFit/>
            </a:bodyPr>
            <a:lstStyle/>
            <a:p>
              <a:pPr>
                <a:defRPr/>
              </a:pPr>
              <a:r>
                <a:rPr lang="pt-BR" sz="2800" b="1">
                  <a:solidFill>
                    <a:srgbClr val="FFFF00"/>
                  </a:solidFill>
                  <a:effectLst>
                    <a:outerShdw blurRad="38100" dist="38100" dir="2700000" algn="tl">
                      <a:srgbClr val="000000"/>
                    </a:outerShdw>
                  </a:effectLst>
                  <a:latin typeface="Arial" charset="0"/>
                </a:rPr>
                <a:t>Faça o exercício todos os dias na mesma hora. </a:t>
              </a:r>
            </a:p>
          </p:txBody>
        </p:sp>
        <p:pic>
          <p:nvPicPr>
            <p:cNvPr id="34822" name="Picture 22" descr="LI0210">
              <a:extLst>
                <a:ext uri="{FF2B5EF4-FFF2-40B4-BE49-F238E27FC236}">
                  <a16:creationId xmlns:a16="http://schemas.microsoft.com/office/drawing/2014/main" id="{0C296036-C497-4157-AC75-2BA4958E7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 y="1440"/>
              <a:ext cx="19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3" descr="LI0207">
              <a:extLst>
                <a:ext uri="{FF2B5EF4-FFF2-40B4-BE49-F238E27FC236}">
                  <a16:creationId xmlns:a16="http://schemas.microsoft.com/office/drawing/2014/main" id="{A832491C-8FC9-45EF-81CF-737F90491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1434"/>
              <a:ext cx="19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4" descr="LI0205">
              <a:extLst>
                <a:ext uri="{FF2B5EF4-FFF2-40B4-BE49-F238E27FC236}">
                  <a16:creationId xmlns:a16="http://schemas.microsoft.com/office/drawing/2014/main" id="{CEFDFBD3-6122-4E28-8A34-D06327E3E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80"/>
              <a:ext cx="19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25" descr="LI0212">
              <a:extLst>
                <a:ext uri="{FF2B5EF4-FFF2-40B4-BE49-F238E27FC236}">
                  <a16:creationId xmlns:a16="http://schemas.microsoft.com/office/drawing/2014/main" id="{1DEBD5A8-1F88-4B11-8032-B92D6D5F12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2880"/>
              <a:ext cx="196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6" descr="LI0216">
              <a:extLst>
                <a:ext uri="{FF2B5EF4-FFF2-40B4-BE49-F238E27FC236}">
                  <a16:creationId xmlns:a16="http://schemas.microsoft.com/office/drawing/2014/main" id="{B53CEAC3-BD2A-4B0A-BD80-0AF3CD1FCA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2880"/>
              <a:ext cx="19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7" descr="LI0480">
              <a:extLst>
                <a:ext uri="{FF2B5EF4-FFF2-40B4-BE49-F238E27FC236}">
                  <a16:creationId xmlns:a16="http://schemas.microsoft.com/office/drawing/2014/main" id="{B9E03FA2-9FB3-411B-983E-738E3A9350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34"/>
              <a:ext cx="19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6" name="Text Box 28">
              <a:extLst>
                <a:ext uri="{FF2B5EF4-FFF2-40B4-BE49-F238E27FC236}">
                  <a16:creationId xmlns:a16="http://schemas.microsoft.com/office/drawing/2014/main" id="{1291A15A-1D58-4DF7-BC4C-84C012BF6C56}"/>
                </a:ext>
              </a:extLst>
            </p:cNvPr>
            <p:cNvSpPr txBox="1">
              <a:spLocks noChangeArrowheads="1"/>
            </p:cNvSpPr>
            <p:nvPr/>
          </p:nvSpPr>
          <p:spPr bwMode="auto">
            <a:xfrm>
              <a:off x="386" y="2704"/>
              <a:ext cx="5374" cy="480"/>
            </a:xfrm>
            <a:prstGeom prst="rect">
              <a:avLst/>
            </a:prstGeom>
            <a:gradFill rotWithShape="1">
              <a:gsLst>
                <a:gs pos="0">
                  <a:srgbClr val="981608">
                    <a:alpha val="35001"/>
                  </a:srgbClr>
                </a:gs>
                <a:gs pos="100000">
                  <a:srgbClr val="981608">
                    <a:gamma/>
                    <a:shade val="46275"/>
                    <a:invGamma/>
                  </a:srgbClr>
                </a:gs>
              </a:gsLst>
              <a:lin ang="5400000" scaled="1"/>
            </a:gradFill>
            <a:ln w="9525">
              <a:noFill/>
              <a:miter lim="800000"/>
              <a:headEnd/>
              <a:tailEnd/>
            </a:ln>
            <a:effectLst/>
          </p:spPr>
          <p:txBody>
            <a:bodyPr>
              <a:spAutoFit/>
            </a:bodyPr>
            <a:lstStyle/>
            <a:p>
              <a:pPr>
                <a:defRPr/>
              </a:pPr>
              <a:r>
                <a:rPr lang="pt-BR" sz="4400" b="1">
                  <a:solidFill>
                    <a:srgbClr val="FFFF00"/>
                  </a:solidFill>
                  <a:effectLst>
                    <a:outerShdw blurRad="38100" dist="38100" dir="2700000" algn="tl">
                      <a:srgbClr val="000000"/>
                    </a:outerShdw>
                  </a:effectLst>
                  <a:latin typeface="Arial" charset="0"/>
                </a:rPr>
                <a:t>É importante criar um hábito.</a:t>
              </a:r>
              <a:r>
                <a:rPr lang="pt-BR" sz="4400">
                  <a:solidFill>
                    <a:srgbClr val="FFFF00"/>
                  </a:solidFill>
                  <a:latin typeface="Arial"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a:extLst>
              <a:ext uri="{FF2B5EF4-FFF2-40B4-BE49-F238E27FC236}">
                <a16:creationId xmlns:a16="http://schemas.microsoft.com/office/drawing/2014/main" id="{5F7DA4DF-C05B-433A-9E5D-46F825F500C4}"/>
              </a:ext>
            </a:extLst>
          </p:cNvPr>
          <p:cNvSpPr txBox="1">
            <a:spLocks noChangeArrowheads="1"/>
          </p:cNvSpPr>
          <p:nvPr/>
        </p:nvSpPr>
        <p:spPr bwMode="auto">
          <a:xfrm>
            <a:off x="323850" y="692150"/>
            <a:ext cx="8531225" cy="3292475"/>
          </a:xfrm>
          <a:prstGeom prst="rect">
            <a:avLst/>
          </a:prstGeom>
          <a:gradFill rotWithShape="1">
            <a:gsLst>
              <a:gs pos="0">
                <a:srgbClr val="981608">
                  <a:alpha val="20000"/>
                </a:srgbClr>
              </a:gs>
              <a:gs pos="100000">
                <a:srgbClr val="981608">
                  <a:gamma/>
                  <a:shade val="46275"/>
                  <a:invGamma/>
                </a:srgbClr>
              </a:gs>
            </a:gsLst>
            <a:lin ang="5400000" scaled="1"/>
          </a:gradFill>
          <a:ln w="9525">
            <a:noFill/>
            <a:miter lim="800000"/>
            <a:headEnd/>
            <a:tailEnd/>
          </a:ln>
          <a:effectLst/>
        </p:spPr>
        <p:txBody>
          <a:bodyPr>
            <a:spAutoFit/>
          </a:bodyPr>
          <a:lstStyle/>
          <a:p>
            <a:pPr>
              <a:defRPr/>
            </a:pPr>
            <a:r>
              <a:rPr lang="pt-BR" sz="3000" b="1">
                <a:solidFill>
                  <a:srgbClr val="FFFF00"/>
                </a:solidFill>
                <a:effectLst>
                  <a:outerShdw blurRad="38100" dist="38100" dir="2700000" algn="tl">
                    <a:srgbClr val="000000"/>
                  </a:outerShdw>
                </a:effectLst>
                <a:latin typeface="Arial" charset="0"/>
              </a:rPr>
              <a:t>Mas não existe o risco de morrer do coração,  se eu fizer o exercício pela manhã? </a:t>
            </a:r>
          </a:p>
          <a:p>
            <a:pPr>
              <a:defRPr/>
            </a:pPr>
            <a:r>
              <a:rPr lang="pt-BR" sz="3000" b="1">
                <a:solidFill>
                  <a:srgbClr val="FFFF00"/>
                </a:solidFill>
                <a:effectLst>
                  <a:outerShdw blurRad="38100" dist="38100" dir="2700000" algn="tl">
                    <a:srgbClr val="000000"/>
                  </a:outerShdw>
                </a:effectLst>
                <a:latin typeface="Arial" charset="0"/>
              </a:rPr>
              <a:t>Gostando ou não, fazendo exercício ou não, a maioria de nós vai morrer de manhã. Entre as seis da manhã e o meio dia acontecem 40% dos infartos, 29% das mortes súbitas e 60% dos derrames cerebrais. </a:t>
            </a:r>
          </a:p>
        </p:txBody>
      </p:sp>
      <p:pic>
        <p:nvPicPr>
          <p:cNvPr id="35843" name="Picture 20" descr="LI0210">
            <a:extLst>
              <a:ext uri="{FF2B5EF4-FFF2-40B4-BE49-F238E27FC236}">
                <a16:creationId xmlns:a16="http://schemas.microsoft.com/office/drawing/2014/main" id="{BD0FBD4B-4166-4640-A281-B94639EAF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1" descr="LI0207">
            <a:extLst>
              <a:ext uri="{FF2B5EF4-FFF2-40B4-BE49-F238E27FC236}">
                <a16:creationId xmlns:a16="http://schemas.microsoft.com/office/drawing/2014/main" id="{E76A6984-C1B4-467C-98EF-6FC086CD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5" descr="LI0480">
            <a:extLst>
              <a:ext uri="{FF2B5EF4-FFF2-40B4-BE49-F238E27FC236}">
                <a16:creationId xmlns:a16="http://schemas.microsoft.com/office/drawing/2014/main" id="{CDEBEEE9-BEFD-4FDC-8C61-F62C8D876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dissolve">
                                      <p:cBhvr>
                                        <p:cTn id="7"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 descr="cérebro 3">
            <a:extLst>
              <a:ext uri="{FF2B5EF4-FFF2-40B4-BE49-F238E27FC236}">
                <a16:creationId xmlns:a16="http://schemas.microsoft.com/office/drawing/2014/main" id="{D92077C5-FF35-4A6A-9692-D02D1F92F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82" b="6915"/>
          <a:stretch>
            <a:fillRect/>
          </a:stretch>
        </p:blipFill>
        <p:spPr bwMode="auto">
          <a:xfrm>
            <a:off x="0" y="0"/>
            <a:ext cx="4516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WordArt 8">
            <a:extLst>
              <a:ext uri="{FF2B5EF4-FFF2-40B4-BE49-F238E27FC236}">
                <a16:creationId xmlns:a16="http://schemas.microsoft.com/office/drawing/2014/main" id="{0CA73100-6B37-46E1-AE54-4F8BD48D26F5}"/>
              </a:ext>
            </a:extLst>
          </p:cNvPr>
          <p:cNvSpPr>
            <a:spLocks noChangeArrowheads="1" noChangeShapeType="1" noTextEdit="1"/>
          </p:cNvSpPr>
          <p:nvPr/>
        </p:nvSpPr>
        <p:spPr bwMode="auto">
          <a:xfrm>
            <a:off x="1042988" y="4221163"/>
            <a:ext cx="7488237" cy="20177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r>
              <a:rPr lang="pt-BR" sz="3600" kern="10">
                <a:solidFill>
                  <a:schemeClr val="bg1"/>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Como Melhorar a Saúde Mental.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p:cTn id="7" dur="1000" fill="hold"/>
                                        <p:tgtEl>
                                          <p:spTgt spid="25608"/>
                                        </p:tgtEl>
                                        <p:attrNameLst>
                                          <p:attrName>ppt_w</p:attrName>
                                        </p:attrNameLst>
                                      </p:cBhvr>
                                      <p:tavLst>
                                        <p:tav tm="0">
                                          <p:val>
                                            <p:strVal val="#ppt_w*0.70"/>
                                          </p:val>
                                        </p:tav>
                                        <p:tav tm="100000">
                                          <p:val>
                                            <p:strVal val="#ppt_w"/>
                                          </p:val>
                                        </p:tav>
                                      </p:tavLst>
                                    </p:anim>
                                    <p:anim calcmode="lin" valueType="num">
                                      <p:cBhvr>
                                        <p:cTn id="8" dur="1000" fill="hold"/>
                                        <p:tgtEl>
                                          <p:spTgt spid="25608"/>
                                        </p:tgtEl>
                                        <p:attrNameLst>
                                          <p:attrName>ppt_h</p:attrName>
                                        </p:attrNameLst>
                                      </p:cBhvr>
                                      <p:tavLst>
                                        <p:tav tm="0">
                                          <p:val>
                                            <p:strVal val="#ppt_h"/>
                                          </p:val>
                                        </p:tav>
                                        <p:tav tm="100000">
                                          <p:val>
                                            <p:strVal val="#ppt_h"/>
                                          </p:val>
                                        </p:tav>
                                      </p:tavLst>
                                    </p:anim>
                                    <p:animEffect transition="in" filter="fade">
                                      <p:cBhvr>
                                        <p:cTn id="9" dur="1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B976ACD-5569-4264-8703-11DB3C1A5B7C}"/>
              </a:ext>
            </a:extLst>
          </p:cNvPr>
          <p:cNvSpPr>
            <a:spLocks noChangeArrowheads="1"/>
          </p:cNvSpPr>
          <p:nvPr/>
        </p:nvSpPr>
        <p:spPr bwMode="auto">
          <a:xfrm>
            <a:off x="4859338" y="1103313"/>
            <a:ext cx="4151312"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b="1">
                <a:solidFill>
                  <a:schemeClr val="bg1"/>
                </a:solidFill>
              </a:rPr>
              <a:t>O que talvez seja novidade para alguns, é que um dos hábitos que mais beneficia o desempenho mental é o exercício físico.</a:t>
            </a:r>
            <a:r>
              <a:rPr lang="pt-BR" altLang="pt-BR" sz="3200">
                <a:solidFill>
                  <a:schemeClr val="bg1"/>
                </a:solidFill>
              </a:rPr>
              <a:t> </a:t>
            </a:r>
          </a:p>
        </p:txBody>
      </p:sp>
      <p:pic>
        <p:nvPicPr>
          <p:cNvPr id="37891" name="Picture 5" descr="casal correndo">
            <a:extLst>
              <a:ext uri="{FF2B5EF4-FFF2-40B4-BE49-F238E27FC236}">
                <a16:creationId xmlns:a16="http://schemas.microsoft.com/office/drawing/2014/main" id="{4820E21E-1858-4FC9-90C6-F88950155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9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homem estressado 2">
            <a:extLst>
              <a:ext uri="{FF2B5EF4-FFF2-40B4-BE49-F238E27FC236}">
                <a16:creationId xmlns:a16="http://schemas.microsoft.com/office/drawing/2014/main" id="{16024DD5-6C67-4C6A-8F47-9914E1B2B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9088"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a:extLst>
              <a:ext uri="{FF2B5EF4-FFF2-40B4-BE49-F238E27FC236}">
                <a16:creationId xmlns:a16="http://schemas.microsoft.com/office/drawing/2014/main" id="{5A2CD74A-8CFE-4866-9C6B-D3AB04BD47D0}"/>
              </a:ext>
            </a:extLst>
          </p:cNvPr>
          <p:cNvSpPr>
            <a:spLocks noChangeArrowheads="1"/>
          </p:cNvSpPr>
          <p:nvPr/>
        </p:nvSpPr>
        <p:spPr bwMode="auto">
          <a:xfrm>
            <a:off x="3419475" y="476250"/>
            <a:ext cx="5400675" cy="5314950"/>
          </a:xfrm>
          <a:prstGeom prst="rect">
            <a:avLst/>
          </a:prstGeom>
          <a:gradFill rotWithShape="1">
            <a:gsLst>
              <a:gs pos="0">
                <a:schemeClr val="accent2">
                  <a:alpha val="50000"/>
                </a:schemeClr>
              </a:gs>
              <a:gs pos="100000">
                <a:schemeClr val="accent2">
                  <a:gamma/>
                  <a:shade val="46275"/>
                  <a:invGamma/>
                </a:schemeClr>
              </a:gs>
            </a:gsLst>
            <a:lin ang="5400000" scaled="1"/>
          </a:gradFill>
          <a:ln w="9525">
            <a:noFill/>
            <a:miter lim="800000"/>
            <a:headEnd/>
            <a:tailEnd/>
          </a:ln>
          <a:effectLst/>
        </p:spPr>
        <p:txBody>
          <a:bodyPr tIns="152352" bIns="38088" anchor="ctr">
            <a:spAutoFit/>
          </a:bodyPr>
          <a:lstStyle/>
          <a:p>
            <a:pPr>
              <a:buFont typeface="Times New Roman" pitchFamily="18" charset="0"/>
              <a:buNone/>
              <a:defRPr/>
            </a:pPr>
            <a:r>
              <a:rPr lang="pt-BR" sz="2800" b="1">
                <a:solidFill>
                  <a:schemeClr val="bg1"/>
                </a:solidFill>
                <a:latin typeface="Arial" charset="0"/>
              </a:rPr>
              <a:t>“Pastores, professores, alunos e outros obreiros intelectuais sofrem freqüentemente doenças provenientes de pesado esforço mental não atenuado pelo exercício físico... Hábitos de estrita temperança no viver, ao lado do conveniente exercício, assegurariam vigor tanto físico como mental...” (CBV, 238).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diamond(in)">
                                      <p:cBhvr>
                                        <p:cTn id="7" dur="2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homem estressado">
            <a:extLst>
              <a:ext uri="{FF2B5EF4-FFF2-40B4-BE49-F238E27FC236}">
                <a16:creationId xmlns:a16="http://schemas.microsoft.com/office/drawing/2014/main" id="{FC2C2C65-F5F9-4EDB-B673-19E28B27C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65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BB4245EE-DDE1-4B0E-9A45-2D45E421EE47}"/>
              </a:ext>
            </a:extLst>
          </p:cNvPr>
          <p:cNvSpPr txBox="1">
            <a:spLocks noChangeArrowheads="1"/>
          </p:cNvSpPr>
          <p:nvPr/>
        </p:nvSpPr>
        <p:spPr bwMode="auto">
          <a:xfrm>
            <a:off x="2627313" y="549275"/>
            <a:ext cx="6265862" cy="5643563"/>
          </a:xfrm>
          <a:prstGeom prst="rect">
            <a:avLst/>
          </a:prstGeom>
          <a:gradFill rotWithShape="1">
            <a:gsLst>
              <a:gs pos="0">
                <a:schemeClr val="accent2">
                  <a:alpha val="44000"/>
                </a:schemeClr>
              </a:gs>
              <a:gs pos="100000">
                <a:schemeClr val="accent2">
                  <a:gamma/>
                  <a:shade val="46275"/>
                  <a:invGamma/>
                </a:schemeClr>
              </a:gs>
            </a:gsLst>
            <a:lin ang="5400000" scaled="1"/>
          </a:gradFill>
          <a:ln w="9525">
            <a:noFill/>
            <a:miter lim="800000"/>
            <a:headEnd/>
            <a:tailEnd/>
          </a:ln>
          <a:effectLst/>
        </p:spPr>
        <p:txBody>
          <a:bodyPr>
            <a:spAutoFit/>
          </a:bodyPr>
          <a:lstStyle/>
          <a:p>
            <a:pPr>
              <a:defRPr/>
            </a:pPr>
            <a:r>
              <a:rPr lang="pt-BR" sz="2800" b="1">
                <a:solidFill>
                  <a:schemeClr val="bg1"/>
                </a:solidFill>
                <a:effectLst>
                  <a:outerShdw blurRad="38100" dist="38100" dir="2700000" algn="tl">
                    <a:srgbClr val="000000"/>
                  </a:outerShdw>
                </a:effectLst>
                <a:latin typeface="Arial" charset="0"/>
              </a:rPr>
              <a:t>O grande problema de um “pesado esforço mental” é não ser “atenuado pelo exercício físico”: “O estudo diligente não é a principal causa do esgotamento das faculdades mentais” diz Ellen White. “A principal razão é o regime impróprio, refeições irregulares, e a falta de exercício físico. A irregularidade nas horas de dormir e comer consomem as energias cerebrais”.(Youth's Instructor, 31 de maio de 1894).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dissolve">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B9C0FF97-F2A3-42B2-B4C9-D4DE78D0D77F}"/>
              </a:ext>
            </a:extLst>
          </p:cNvPr>
          <p:cNvSpPr txBox="1">
            <a:spLocks noChangeArrowheads="1"/>
          </p:cNvSpPr>
          <p:nvPr/>
        </p:nvSpPr>
        <p:spPr bwMode="auto">
          <a:xfrm>
            <a:off x="395288" y="333375"/>
            <a:ext cx="8443912" cy="1066800"/>
          </a:xfrm>
          <a:prstGeom prst="rect">
            <a:avLst/>
          </a:prstGeom>
          <a:noFill/>
          <a:ln w="9525">
            <a:noFill/>
            <a:miter lim="800000"/>
            <a:headEnd/>
            <a:tailEnd/>
          </a:ln>
          <a:effectLst/>
        </p:spPr>
        <p:txBody>
          <a:bodyPr>
            <a:spAutoFit/>
          </a:bodyPr>
          <a:lstStyle/>
          <a:p>
            <a:pPr>
              <a:defRPr/>
            </a:pPr>
            <a:r>
              <a:rPr lang="pt-BR" sz="3200" b="1">
                <a:solidFill>
                  <a:schemeClr val="bg1"/>
                </a:solidFill>
                <a:effectLst>
                  <a:outerShdw blurRad="38100" dist="38100" dir="2700000" algn="tl">
                    <a:srgbClr val="000000"/>
                  </a:outerShdw>
                </a:effectLst>
                <a:latin typeface="Arial" charset="0"/>
              </a:rPr>
              <a:t>Mas o que é que a Sra White considera regime alimentar impróprio? </a:t>
            </a:r>
          </a:p>
        </p:txBody>
      </p:sp>
      <p:pic>
        <p:nvPicPr>
          <p:cNvPr id="40963" name="Picture 4" descr="Irmã White escritora">
            <a:extLst>
              <a:ext uri="{FF2B5EF4-FFF2-40B4-BE49-F238E27FC236}">
                <a16:creationId xmlns:a16="http://schemas.microsoft.com/office/drawing/2014/main" id="{0C2B2B30-3607-4883-873F-41AEFF231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55813"/>
            <a:ext cx="5233988"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amond(in)">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7DEB05BE-9C9C-4EB8-A318-24A14D56D2CC}"/>
              </a:ext>
            </a:extLst>
          </p:cNvPr>
          <p:cNvSpPr>
            <a:spLocks noChangeArrowheads="1"/>
          </p:cNvSpPr>
          <p:nvPr/>
        </p:nvSpPr>
        <p:spPr bwMode="auto">
          <a:xfrm>
            <a:off x="569913" y="249238"/>
            <a:ext cx="8064500" cy="519112"/>
          </a:xfrm>
          <a:prstGeom prst="rect">
            <a:avLst/>
          </a:prstGeom>
          <a:noFill/>
          <a:ln w="9525">
            <a:noFill/>
            <a:miter lim="800000"/>
            <a:headEnd/>
            <a:tailEnd/>
          </a:ln>
          <a:effectLst/>
        </p:spPr>
        <p:txBody>
          <a:bodyPr anchor="ctr">
            <a:spAutoFit/>
          </a:bodyPr>
          <a:lstStyle/>
          <a:p>
            <a:pPr marL="457200" indent="-457200" algn="just">
              <a:buFontTx/>
              <a:buAutoNum type="romanUcPeriod"/>
              <a:defRPr/>
            </a:pPr>
            <a:r>
              <a:rPr lang="pt-BR" sz="2800" b="1">
                <a:solidFill>
                  <a:srgbClr val="FFFF00"/>
                </a:solidFill>
                <a:effectLst>
                  <a:outerShdw blurRad="38100" dist="38100" dir="2700000" algn="tl">
                    <a:srgbClr val="000000"/>
                  </a:outerShdw>
                </a:effectLst>
                <a:latin typeface="Arial" charset="0"/>
              </a:rPr>
              <a:t>Faça no máximo três refeições por dia:</a:t>
            </a:r>
          </a:p>
        </p:txBody>
      </p:sp>
      <p:grpSp>
        <p:nvGrpSpPr>
          <p:cNvPr id="2" name="Group 19">
            <a:extLst>
              <a:ext uri="{FF2B5EF4-FFF2-40B4-BE49-F238E27FC236}">
                <a16:creationId xmlns:a16="http://schemas.microsoft.com/office/drawing/2014/main" id="{E54987D2-3ADD-4262-8617-F93CFEB54CA5}"/>
              </a:ext>
            </a:extLst>
          </p:cNvPr>
          <p:cNvGrpSpPr>
            <a:grpSpLocks/>
          </p:cNvGrpSpPr>
          <p:nvPr/>
        </p:nvGrpSpPr>
        <p:grpSpPr bwMode="auto">
          <a:xfrm>
            <a:off x="258763" y="908050"/>
            <a:ext cx="5949950" cy="2451100"/>
            <a:chOff x="163" y="572"/>
            <a:chExt cx="3748" cy="1544"/>
          </a:xfrm>
        </p:grpSpPr>
        <p:pic>
          <p:nvPicPr>
            <p:cNvPr id="5130" name="Picture 8" descr="desjejum">
              <a:extLst>
                <a:ext uri="{FF2B5EF4-FFF2-40B4-BE49-F238E27FC236}">
                  <a16:creationId xmlns:a16="http://schemas.microsoft.com/office/drawing/2014/main" id="{9DB4E64F-8D47-4A21-B376-697B41EF1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 y="572"/>
              <a:ext cx="1457"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a:extLst>
                <a:ext uri="{FF2B5EF4-FFF2-40B4-BE49-F238E27FC236}">
                  <a16:creationId xmlns:a16="http://schemas.microsoft.com/office/drawing/2014/main" id="{573E51D9-FBD3-4428-A315-AD2CF9B76D6A}"/>
                </a:ext>
              </a:extLst>
            </p:cNvPr>
            <p:cNvSpPr txBox="1">
              <a:spLocks noChangeArrowheads="1"/>
            </p:cNvSpPr>
            <p:nvPr/>
          </p:nvSpPr>
          <p:spPr bwMode="auto">
            <a:xfrm>
              <a:off x="1701" y="1162"/>
              <a:ext cx="2210" cy="327"/>
            </a:xfrm>
            <a:prstGeom prst="rect">
              <a:avLst/>
            </a:prstGeom>
            <a:noFill/>
            <a:ln w="9525">
              <a:noFill/>
              <a:miter lim="800000"/>
              <a:headEnd/>
              <a:tailEnd/>
            </a:ln>
            <a:effectLst/>
          </p:spPr>
          <p:txBody>
            <a:bodyPr wrap="none">
              <a:spAutoFit/>
            </a:bodyPr>
            <a:lstStyle/>
            <a:p>
              <a:pPr algn="l">
                <a:defRPr/>
              </a:pPr>
              <a:r>
                <a:rPr lang="pt-BR" sz="2800" b="1">
                  <a:solidFill>
                    <a:srgbClr val="FFFF00"/>
                  </a:solidFill>
                  <a:effectLst>
                    <a:outerShdw blurRad="38100" dist="38100" dir="2700000" algn="tl">
                      <a:srgbClr val="000000"/>
                    </a:outerShdw>
                  </a:effectLst>
                  <a:latin typeface="Arial" charset="0"/>
                </a:rPr>
                <a:t>Desjejum reforçado</a:t>
              </a:r>
            </a:p>
          </p:txBody>
        </p:sp>
      </p:grpSp>
      <p:grpSp>
        <p:nvGrpSpPr>
          <p:cNvPr id="3" name="Group 18">
            <a:extLst>
              <a:ext uri="{FF2B5EF4-FFF2-40B4-BE49-F238E27FC236}">
                <a16:creationId xmlns:a16="http://schemas.microsoft.com/office/drawing/2014/main" id="{DC27A9CB-5371-4546-B888-5EA8EAC80379}"/>
              </a:ext>
            </a:extLst>
          </p:cNvPr>
          <p:cNvGrpSpPr>
            <a:grpSpLocks/>
          </p:cNvGrpSpPr>
          <p:nvPr/>
        </p:nvGrpSpPr>
        <p:grpSpPr bwMode="auto">
          <a:xfrm>
            <a:off x="1692275" y="3573463"/>
            <a:ext cx="2773363" cy="3284537"/>
            <a:chOff x="1153" y="2251"/>
            <a:chExt cx="1747" cy="2069"/>
          </a:xfrm>
        </p:grpSpPr>
        <p:pic>
          <p:nvPicPr>
            <p:cNvPr id="5128" name="Picture 7" descr="almoço">
              <a:extLst>
                <a:ext uri="{FF2B5EF4-FFF2-40B4-BE49-F238E27FC236}">
                  <a16:creationId xmlns:a16="http://schemas.microsoft.com/office/drawing/2014/main" id="{35BD2535-1E56-462A-849D-CFCEC5EF6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 y="2523"/>
              <a:ext cx="1740"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12">
              <a:extLst>
                <a:ext uri="{FF2B5EF4-FFF2-40B4-BE49-F238E27FC236}">
                  <a16:creationId xmlns:a16="http://schemas.microsoft.com/office/drawing/2014/main" id="{A9062811-98C7-470A-94DE-25CA7B0088DD}"/>
                </a:ext>
              </a:extLst>
            </p:cNvPr>
            <p:cNvSpPr txBox="1">
              <a:spLocks noChangeArrowheads="1"/>
            </p:cNvSpPr>
            <p:nvPr/>
          </p:nvSpPr>
          <p:spPr bwMode="auto">
            <a:xfrm>
              <a:off x="1153" y="2251"/>
              <a:ext cx="1747" cy="327"/>
            </a:xfrm>
            <a:prstGeom prst="rect">
              <a:avLst/>
            </a:prstGeom>
            <a:noFill/>
            <a:ln w="9525">
              <a:noFill/>
              <a:miter lim="800000"/>
              <a:headEnd/>
              <a:tailEnd/>
            </a:ln>
            <a:effectLst/>
          </p:spPr>
          <p:txBody>
            <a:bodyPr wrap="none">
              <a:spAutoFit/>
            </a:bodyPr>
            <a:lstStyle/>
            <a:p>
              <a:pPr algn="l">
                <a:defRPr/>
              </a:pPr>
              <a:r>
                <a:rPr lang="pt-BR" sz="2800" b="1">
                  <a:solidFill>
                    <a:srgbClr val="FFFF00"/>
                  </a:solidFill>
                  <a:effectLst>
                    <a:outerShdw blurRad="38100" dist="38100" dir="2700000" algn="tl">
                      <a:srgbClr val="000000"/>
                    </a:outerShdw>
                  </a:effectLst>
                  <a:latin typeface="Arial" charset="0"/>
                </a:rPr>
                <a:t>Almoço normal</a:t>
              </a:r>
            </a:p>
          </p:txBody>
        </p:sp>
      </p:grpSp>
      <p:grpSp>
        <p:nvGrpSpPr>
          <p:cNvPr id="4" name="Group 17">
            <a:extLst>
              <a:ext uri="{FF2B5EF4-FFF2-40B4-BE49-F238E27FC236}">
                <a16:creationId xmlns:a16="http://schemas.microsoft.com/office/drawing/2014/main" id="{503C0FE5-8495-4B86-A50A-AA4313B4F2B6}"/>
              </a:ext>
            </a:extLst>
          </p:cNvPr>
          <p:cNvGrpSpPr>
            <a:grpSpLocks/>
          </p:cNvGrpSpPr>
          <p:nvPr/>
        </p:nvGrpSpPr>
        <p:grpSpPr bwMode="auto">
          <a:xfrm>
            <a:off x="6443663" y="2636838"/>
            <a:ext cx="2505075" cy="4221162"/>
            <a:chOff x="3878" y="1661"/>
            <a:chExt cx="1578" cy="2659"/>
          </a:xfrm>
        </p:grpSpPr>
        <p:pic>
          <p:nvPicPr>
            <p:cNvPr id="5126" name="Picture 9" descr="moça tomando iogurte">
              <a:extLst>
                <a:ext uri="{FF2B5EF4-FFF2-40B4-BE49-F238E27FC236}">
                  <a16:creationId xmlns:a16="http://schemas.microsoft.com/office/drawing/2014/main" id="{B6521CD5-6F1A-4BA6-A737-D5E531DA1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1933"/>
              <a:ext cx="1578" cy="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3">
              <a:extLst>
                <a:ext uri="{FF2B5EF4-FFF2-40B4-BE49-F238E27FC236}">
                  <a16:creationId xmlns:a16="http://schemas.microsoft.com/office/drawing/2014/main" id="{7D05940B-670E-4A42-B8D2-380BED57B028}"/>
                </a:ext>
              </a:extLst>
            </p:cNvPr>
            <p:cNvSpPr txBox="1">
              <a:spLocks noChangeArrowheads="1"/>
            </p:cNvSpPr>
            <p:nvPr/>
          </p:nvSpPr>
          <p:spPr bwMode="auto">
            <a:xfrm>
              <a:off x="4014" y="1661"/>
              <a:ext cx="1289" cy="327"/>
            </a:xfrm>
            <a:prstGeom prst="rect">
              <a:avLst/>
            </a:prstGeom>
            <a:noFill/>
            <a:ln w="9525">
              <a:noFill/>
              <a:miter lim="800000"/>
              <a:headEnd/>
              <a:tailEnd/>
            </a:ln>
            <a:effectLst/>
          </p:spPr>
          <p:txBody>
            <a:bodyPr wrap="none">
              <a:spAutoFit/>
            </a:bodyPr>
            <a:lstStyle/>
            <a:p>
              <a:pPr algn="l">
                <a:defRPr/>
              </a:pPr>
              <a:r>
                <a:rPr lang="pt-BR" sz="2800" b="1">
                  <a:solidFill>
                    <a:srgbClr val="FFFF00"/>
                  </a:solidFill>
                  <a:effectLst>
                    <a:outerShdw blurRad="38100" dist="38100" dir="2700000" algn="tl">
                      <a:srgbClr val="000000"/>
                    </a:outerShdw>
                  </a:effectLst>
                  <a:latin typeface="Arial" charset="0"/>
                </a:rPr>
                <a:t>Jantar leve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edge">
                                      <p:cBhvr>
                                        <p:cTn id="7" dur="2000"/>
                                        <p:tgtEl>
                                          <p:spTgt spid="5124"/>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2000"/>
                                        <p:tgtEl>
                                          <p:spTgt spid="2"/>
                                        </p:tgtEl>
                                      </p:cBhvr>
                                    </p:animEffect>
                                  </p:childTnLst>
                                </p:cTn>
                              </p:par>
                            </p:childTnLst>
                          </p:cTn>
                        </p:par>
                        <p:par>
                          <p:cTn id="12" fill="hold" nodeType="afterGroup">
                            <p:stCondLst>
                              <p:cond delay="4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2000"/>
                                        <p:tgtEl>
                                          <p:spTgt spid="3"/>
                                        </p:tgtEl>
                                      </p:cBhvr>
                                    </p:animEffect>
                                  </p:childTnLst>
                                </p:cTn>
                              </p:par>
                            </p:childTnLst>
                          </p:cTn>
                        </p:par>
                        <p:par>
                          <p:cTn id="16" fill="hold" nodeType="afterGroup">
                            <p:stCondLst>
                              <p:cond delay="60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13239bp10">
            <a:extLst>
              <a:ext uri="{FF2B5EF4-FFF2-40B4-BE49-F238E27FC236}">
                <a16:creationId xmlns:a16="http://schemas.microsoft.com/office/drawing/2014/main" id="{0B96276D-8AEF-4E24-9E8D-74321EC90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00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DAFCB98E-571B-45D9-AEE2-A912F32A8D51}"/>
              </a:ext>
            </a:extLst>
          </p:cNvPr>
          <p:cNvSpPr txBox="1">
            <a:spLocks noChangeArrowheads="1"/>
          </p:cNvSpPr>
          <p:nvPr/>
        </p:nvSpPr>
        <p:spPr bwMode="auto">
          <a:xfrm>
            <a:off x="1835150" y="3284538"/>
            <a:ext cx="7016750" cy="823912"/>
          </a:xfrm>
          <a:prstGeom prst="rect">
            <a:avLst/>
          </a:prstGeom>
          <a:gradFill rotWithShape="1">
            <a:gsLst>
              <a:gs pos="0">
                <a:srgbClr val="981608">
                  <a:alpha val="45000"/>
                </a:srgbClr>
              </a:gs>
              <a:gs pos="100000">
                <a:srgbClr val="981608">
                  <a:gamma/>
                  <a:shade val="46275"/>
                  <a:invGamma/>
                </a:srgbClr>
              </a:gs>
            </a:gsLst>
            <a:lin ang="5400000" scaled="1"/>
          </a:gradFill>
          <a:ln w="9525">
            <a:noFill/>
            <a:miter lim="800000"/>
            <a:headEnd/>
            <a:tailEnd/>
          </a:ln>
          <a:effectLst/>
        </p:spPr>
        <p:txBody>
          <a:bodyPr>
            <a:spAutoFit/>
          </a:bodyPr>
          <a:lstStyle/>
          <a:p>
            <a:pPr>
              <a:defRPr/>
            </a:pPr>
            <a:r>
              <a:rPr lang="pt-BR" sz="4800" b="1">
                <a:solidFill>
                  <a:schemeClr val="bg1"/>
                </a:solidFill>
                <a:effectLst>
                  <a:outerShdw blurRad="38100" dist="38100" dir="2700000" algn="tl">
                    <a:srgbClr val="000000"/>
                  </a:outerShdw>
                </a:effectLst>
                <a:latin typeface="Arial" charset="0"/>
              </a:rPr>
              <a:t>1- Comer em excesso. </a:t>
            </a:r>
            <a:endParaRPr lang="pt-BR" sz="480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wedge">
                                      <p:cBhvr>
                                        <p:cTn id="7" dur="2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13239bp10">
            <a:extLst>
              <a:ext uri="{FF2B5EF4-FFF2-40B4-BE49-F238E27FC236}">
                <a16:creationId xmlns:a16="http://schemas.microsoft.com/office/drawing/2014/main" id="{E14A0077-0676-42E7-97BA-4A45A9CBD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00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27315688-0064-4FAD-AA85-75A72282EBEA}"/>
              </a:ext>
            </a:extLst>
          </p:cNvPr>
          <p:cNvSpPr txBox="1">
            <a:spLocks noChangeArrowheads="1"/>
          </p:cNvSpPr>
          <p:nvPr/>
        </p:nvSpPr>
        <p:spPr bwMode="auto">
          <a:xfrm>
            <a:off x="2633663" y="660400"/>
            <a:ext cx="6443662" cy="6070600"/>
          </a:xfrm>
          <a:prstGeom prst="rect">
            <a:avLst/>
          </a:prstGeom>
          <a:gradFill rotWithShape="1">
            <a:gsLst>
              <a:gs pos="0">
                <a:schemeClr val="accent2">
                  <a:alpha val="48000"/>
                </a:schemeClr>
              </a:gs>
              <a:gs pos="100000">
                <a:schemeClr val="accent2">
                  <a:gamma/>
                  <a:shade val="46275"/>
                  <a:invGamma/>
                </a:schemeClr>
              </a:gs>
            </a:gsLst>
            <a:lin ang="5400000" scaled="1"/>
          </a:gradFill>
          <a:ln w="9525">
            <a:noFill/>
            <a:miter lim="800000"/>
            <a:headEnd/>
            <a:tailEnd/>
          </a:ln>
          <a:effectLst/>
        </p:spPr>
        <p:txBody>
          <a:bodyPr>
            <a:spAutoFit/>
          </a:bodyPr>
          <a:lstStyle/>
          <a:p>
            <a:pPr>
              <a:defRPr/>
            </a:pPr>
            <a:r>
              <a:rPr lang="pt-BR" sz="2800" b="1">
                <a:solidFill>
                  <a:schemeClr val="bg1"/>
                </a:solidFill>
                <a:effectLst>
                  <a:outerShdw blurRad="38100" dist="38100" dir="2700000" algn="tl">
                    <a:srgbClr val="000000"/>
                  </a:outerShdw>
                </a:effectLst>
                <a:latin typeface="Arial" charset="0"/>
              </a:rPr>
              <a:t>“A sobriedade na alimentação é recompensada com vigor mental e moral; é também eficaz no domínio das paixões. O excessivo comer é especialmente prejudicial aos que são de temperamento indolente; estes devem comer frugalmente, e fazer bastante exercício físico. Existem homens e mulheres de excelentes aptidões naturais, que não realizam metade do que poderiam efetuar se exercessem domínio sobre si mesmos quanto a negar-se ao apetite.” CBV 309</a:t>
            </a:r>
            <a:r>
              <a:rPr lang="pt-BR" sz="2800">
                <a:solidFill>
                  <a:schemeClr val="bg1"/>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edge">
                                      <p:cBhvr>
                                        <p:cTn id="7" dur="3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afé">
            <a:extLst>
              <a:ext uri="{FF2B5EF4-FFF2-40B4-BE49-F238E27FC236}">
                <a16:creationId xmlns:a16="http://schemas.microsoft.com/office/drawing/2014/main" id="{03463A20-3FDD-4AA4-887C-D7F8BDE79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47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56CDDEEB-D02F-42F1-BAC4-BD1BBB80547B}"/>
              </a:ext>
            </a:extLst>
          </p:cNvPr>
          <p:cNvSpPr txBox="1">
            <a:spLocks noChangeArrowheads="1"/>
          </p:cNvSpPr>
          <p:nvPr/>
        </p:nvSpPr>
        <p:spPr bwMode="auto">
          <a:xfrm>
            <a:off x="4427538" y="1989138"/>
            <a:ext cx="3868737" cy="2530475"/>
          </a:xfrm>
          <a:prstGeom prst="rect">
            <a:avLst/>
          </a:prstGeom>
          <a:noFill/>
          <a:ln w="9525">
            <a:noFill/>
            <a:miter lim="800000"/>
            <a:headEnd/>
            <a:tailEnd/>
          </a:ln>
          <a:effectLst/>
        </p:spPr>
        <p:txBody>
          <a:bodyPr>
            <a:spAutoFit/>
          </a:bodyPr>
          <a:lstStyle/>
          <a:p>
            <a:pPr>
              <a:defRPr/>
            </a:pPr>
            <a:r>
              <a:rPr lang="pt-BR" sz="4000" b="1">
                <a:solidFill>
                  <a:schemeClr val="bg1"/>
                </a:solidFill>
                <a:effectLst>
                  <a:outerShdw blurRad="38100" dist="38100" dir="2700000" algn="tl">
                    <a:srgbClr val="000000"/>
                  </a:outerShdw>
                </a:effectLst>
                <a:latin typeface="Arial" charset="0"/>
              </a:rPr>
              <a:t>2- O uso do café e produtos cafeinados.</a:t>
            </a:r>
          </a:p>
        </p:txBody>
      </p:sp>
      <p:pic>
        <p:nvPicPr>
          <p:cNvPr id="44036" name="Picture 5" descr="homem com bebida">
            <a:extLst>
              <a:ext uri="{FF2B5EF4-FFF2-40B4-BE49-F238E27FC236}">
                <a16:creationId xmlns:a16="http://schemas.microsoft.com/office/drawing/2014/main" id="{8A344BB9-A43F-44CE-A782-A4181E6BA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24" t="3172"/>
          <a:stretch>
            <a:fillRect/>
          </a:stretch>
        </p:blipFill>
        <p:spPr bwMode="auto">
          <a:xfrm>
            <a:off x="0" y="4005263"/>
            <a:ext cx="34194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88632E89-7B3D-4E09-8D03-454B074FFD52}"/>
              </a:ext>
            </a:extLst>
          </p:cNvPr>
          <p:cNvSpPr>
            <a:spLocks noChangeArrowheads="1"/>
          </p:cNvSpPr>
          <p:nvPr/>
        </p:nvSpPr>
        <p:spPr bwMode="auto">
          <a:xfrm>
            <a:off x="1778000" y="804863"/>
            <a:ext cx="5648325" cy="823912"/>
          </a:xfrm>
          <a:prstGeom prst="rect">
            <a:avLst/>
          </a:prstGeom>
          <a:noFill/>
          <a:ln w="9525">
            <a:noFill/>
            <a:miter lim="800000"/>
            <a:headEnd/>
            <a:tailEnd/>
          </a:ln>
          <a:effectLst/>
        </p:spPr>
        <p:txBody>
          <a:bodyPr wrap="none">
            <a:spAutoFit/>
          </a:bodyPr>
          <a:lstStyle/>
          <a:p>
            <a:pPr>
              <a:defRPr/>
            </a:pPr>
            <a:r>
              <a:rPr lang="pt-BR" sz="4800" b="1">
                <a:solidFill>
                  <a:schemeClr val="bg1"/>
                </a:solidFill>
                <a:effectLst>
                  <a:outerShdw blurRad="38100" dist="38100" dir="2700000" algn="tl">
                    <a:srgbClr val="000000"/>
                  </a:outerShdw>
                </a:effectLst>
                <a:latin typeface="Arial" charset="0"/>
              </a:rPr>
              <a:t>3- O uso da carne.</a:t>
            </a:r>
            <a:r>
              <a:rPr lang="pt-BR" sz="4800">
                <a:solidFill>
                  <a:schemeClr val="bg1"/>
                </a:solidFill>
                <a:latin typeface="Arial" charset="0"/>
              </a:rPr>
              <a:t> </a:t>
            </a:r>
          </a:p>
        </p:txBody>
      </p:sp>
      <p:pic>
        <p:nvPicPr>
          <p:cNvPr id="45059" name="Picture 5" descr="carne">
            <a:extLst>
              <a:ext uri="{FF2B5EF4-FFF2-40B4-BE49-F238E27FC236}">
                <a16:creationId xmlns:a16="http://schemas.microsoft.com/office/drawing/2014/main" id="{2FAB29DC-B281-43F8-AC9E-944BA6250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989138"/>
            <a:ext cx="6246812"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amond(in)">
                                      <p:cBhvr>
                                        <p:cTn id="7" dur="1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carne">
            <a:extLst>
              <a:ext uri="{FF2B5EF4-FFF2-40B4-BE49-F238E27FC236}">
                <a16:creationId xmlns:a16="http://schemas.microsoft.com/office/drawing/2014/main" id="{9FB17B6D-36B7-4B52-9FF7-8DDF373D3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6813"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6D846D23-0088-4E64-B462-BEC00B279D1C}"/>
              </a:ext>
            </a:extLst>
          </p:cNvPr>
          <p:cNvSpPr txBox="1">
            <a:spLocks noChangeArrowheads="1"/>
          </p:cNvSpPr>
          <p:nvPr/>
        </p:nvSpPr>
        <p:spPr bwMode="auto">
          <a:xfrm>
            <a:off x="1908175" y="620713"/>
            <a:ext cx="6875463" cy="5643562"/>
          </a:xfrm>
          <a:prstGeom prst="rect">
            <a:avLst/>
          </a:prstGeom>
          <a:gradFill rotWithShape="1">
            <a:gsLst>
              <a:gs pos="0">
                <a:schemeClr val="accent2">
                  <a:alpha val="38000"/>
                </a:schemeClr>
              </a:gs>
              <a:gs pos="100000">
                <a:schemeClr val="accent2">
                  <a:gamma/>
                  <a:shade val="46275"/>
                  <a:invGamma/>
                </a:schemeClr>
              </a:gs>
            </a:gsLst>
            <a:lin ang="5400000" scaled="1"/>
          </a:gradFill>
          <a:ln w="9525">
            <a:noFill/>
            <a:miter lim="800000"/>
            <a:headEnd/>
            <a:tailEnd/>
          </a:ln>
          <a:effectLst/>
        </p:spPr>
        <p:txBody>
          <a:bodyPr>
            <a:spAutoFit/>
          </a:bodyPr>
          <a:lstStyle/>
          <a:p>
            <a:pPr>
              <a:defRPr/>
            </a:pPr>
            <a:r>
              <a:rPr lang="pt-BR" sz="2800" b="1">
                <a:solidFill>
                  <a:schemeClr val="bg1"/>
                </a:solidFill>
                <a:effectLst>
                  <a:outerShdw blurRad="38100" dist="38100" dir="2700000" algn="tl">
                    <a:srgbClr val="000000"/>
                  </a:outerShdw>
                </a:effectLst>
                <a:latin typeface="Arial" charset="0"/>
              </a:rPr>
              <a:t>“Os alimentos cárneos altamente condimentados e o chá e café que algumas mães animam os filhos a usarem, preparam o caminho para ansiarem por estimulantes mais fortes, como o fumo. O uso deste incita o desejo por bebidas alcoólicas, e o uso de fumo e álcool invariavelmente diminui a energia nervosa.” CSRA 234 - “O uso da carne de animais tende a tornar pesado o corpo e a entorpecer as finas sensibilidades do espírito." Conselhos Sobre Saúde, pág. 115.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diamond(in)">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C5872D0-D6DD-451F-8699-5F0F88F44ECB}"/>
              </a:ext>
            </a:extLst>
          </p:cNvPr>
          <p:cNvSpPr>
            <a:spLocks noGrp="1" noChangeArrowheads="1"/>
          </p:cNvSpPr>
          <p:nvPr>
            <p:ph type="title"/>
          </p:nvPr>
        </p:nvSpPr>
        <p:spPr/>
        <p:txBody>
          <a:bodyPr/>
          <a:lstStyle/>
          <a:p>
            <a:pPr eaLnBrk="1" hangingPunct="1">
              <a:defRPr/>
            </a:pPr>
            <a:br>
              <a:rPr lang="pt-BR" sz="4000" b="1">
                <a:solidFill>
                  <a:schemeClr val="bg1"/>
                </a:solidFill>
                <a:effectLst>
                  <a:outerShdw blurRad="38100" dist="38100" dir="2700000" algn="tl">
                    <a:srgbClr val="000000"/>
                  </a:outerShdw>
                </a:effectLst>
              </a:rPr>
            </a:br>
            <a:r>
              <a:rPr lang="pt-BR" sz="4000" b="1">
                <a:solidFill>
                  <a:schemeClr val="bg1"/>
                </a:solidFill>
                <a:effectLst>
                  <a:outerShdw blurRad="38100" dist="38100" dir="2700000" algn="tl">
                    <a:srgbClr val="000000"/>
                  </a:outerShdw>
                </a:effectLst>
              </a:rPr>
              <a:t>4- Irregularidade nas horas de comer e dormir.</a:t>
            </a:r>
            <a:br>
              <a:rPr lang="pt-BR" sz="4000" b="1">
                <a:solidFill>
                  <a:schemeClr val="bg1"/>
                </a:solidFill>
                <a:effectLst>
                  <a:outerShdw blurRad="38100" dist="38100" dir="2700000" algn="tl">
                    <a:srgbClr val="000000"/>
                  </a:outerShdw>
                </a:effectLst>
              </a:rPr>
            </a:br>
            <a:endParaRPr lang="pt-BR" sz="4000" b="1">
              <a:solidFill>
                <a:schemeClr val="bg1"/>
              </a:solidFill>
              <a:effectLst>
                <a:outerShdw blurRad="38100" dist="38100" dir="2700000" algn="tl">
                  <a:srgbClr val="000000"/>
                </a:outerShdw>
              </a:effectLst>
            </a:endParaRPr>
          </a:p>
        </p:txBody>
      </p:sp>
      <p:sp>
        <p:nvSpPr>
          <p:cNvPr id="62468" name="Rectangle 4">
            <a:extLst>
              <a:ext uri="{FF2B5EF4-FFF2-40B4-BE49-F238E27FC236}">
                <a16:creationId xmlns:a16="http://schemas.microsoft.com/office/drawing/2014/main" id="{994A631F-337C-43FD-9003-7B57CF211844}"/>
              </a:ext>
            </a:extLst>
          </p:cNvPr>
          <p:cNvSpPr>
            <a:spLocks noChangeArrowheads="1"/>
          </p:cNvSpPr>
          <p:nvPr/>
        </p:nvSpPr>
        <p:spPr bwMode="auto">
          <a:xfrm>
            <a:off x="0" y="1557338"/>
            <a:ext cx="9144000" cy="5240337"/>
          </a:xfrm>
          <a:prstGeom prst="rect">
            <a:avLst/>
          </a:prstGeom>
          <a:noFill/>
          <a:ln w="9525">
            <a:noFill/>
            <a:miter lim="800000"/>
            <a:headEnd/>
            <a:tailEnd/>
          </a:ln>
          <a:effectLst/>
        </p:spPr>
        <p:txBody>
          <a:bodyPr>
            <a:spAutoFit/>
          </a:bodyPr>
          <a:lstStyle/>
          <a:p>
            <a:pPr algn="l">
              <a:defRPr/>
            </a:pPr>
            <a:r>
              <a:rPr lang="pt-BR" sz="3200" b="1">
                <a:solidFill>
                  <a:schemeClr val="bg1"/>
                </a:solidFill>
                <a:effectLst>
                  <a:outerShdw blurRad="38100" dist="38100" dir="2700000" algn="tl">
                    <a:srgbClr val="000000"/>
                  </a:outerShdw>
                </a:effectLst>
                <a:latin typeface="Arial" charset="0"/>
              </a:rPr>
              <a:t>“Comer e dormir em horas irregulares minam as forças cerebrais.” Youth's Instructor, 31 de maio de 1894.</a:t>
            </a:r>
          </a:p>
          <a:p>
            <a:pPr algn="l">
              <a:defRPr/>
            </a:pPr>
            <a:endParaRPr lang="en-US" sz="3200" b="1">
              <a:solidFill>
                <a:schemeClr val="bg1"/>
              </a:solidFill>
              <a:effectLst>
                <a:outerShdw blurRad="38100" dist="38100" dir="2700000" algn="tl">
                  <a:srgbClr val="000000"/>
                </a:outerShdw>
              </a:effectLst>
              <a:latin typeface="Arial" charset="0"/>
            </a:endParaRPr>
          </a:p>
          <a:p>
            <a:pPr algn="just">
              <a:defRPr/>
            </a:pPr>
            <a:r>
              <a:rPr lang="pt-BR" sz="3200" b="1">
                <a:solidFill>
                  <a:schemeClr val="bg1"/>
                </a:solidFill>
                <a:effectLst>
                  <a:outerShdw blurRad="38100" dist="38100" dir="2700000" algn="tl">
                    <a:srgbClr val="000000"/>
                  </a:outerShdw>
                </a:effectLst>
                <a:latin typeface="Arial" charset="0"/>
              </a:rPr>
              <a:t>“...a principal causa do esgotamento das faculdades mentais é... o regime impróprio, refeições irregulares, e a falta de exercício físico.”</a:t>
            </a:r>
          </a:p>
          <a:p>
            <a:pPr>
              <a:defRPr/>
            </a:pPr>
            <a:endParaRPr lang="pt-BR" sz="3200" b="1">
              <a:solidFill>
                <a:schemeClr val="bg1"/>
              </a:solidFill>
              <a:effectLst>
                <a:outerShdw blurRad="38100" dist="38100" dir="2700000" algn="tl">
                  <a:srgbClr val="000000"/>
                </a:outerShdw>
              </a:effectLst>
              <a:latin typeface="Arial" charset="0"/>
            </a:endParaRPr>
          </a:p>
          <a:p>
            <a:pPr>
              <a:defRPr/>
            </a:pPr>
            <a:endParaRPr lang="en-US" sz="3200" b="1">
              <a:solidFill>
                <a:schemeClr val="bg1"/>
              </a:solidFill>
              <a:effectLst>
                <a:outerShdw blurRad="38100" dist="38100" dir="2700000" algn="tl">
                  <a:srgbClr val="000000"/>
                </a:outerShdw>
              </a:effectLst>
              <a:latin typeface="Arial" charset="0"/>
            </a:endParaRPr>
          </a:p>
          <a:p>
            <a:pPr>
              <a:defRPr/>
            </a:pPr>
            <a:endParaRPr lang="pt-BR" b="1">
              <a:solidFill>
                <a:schemeClr val="bg1"/>
              </a:solidFill>
              <a:effectLst>
                <a:outerShdw blurRad="38100" dist="38100" dir="2700000" algn="tl">
                  <a:srgbClr val="000000"/>
                </a:outerShdw>
              </a:effectLst>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WordArt 4">
            <a:extLst>
              <a:ext uri="{FF2B5EF4-FFF2-40B4-BE49-F238E27FC236}">
                <a16:creationId xmlns:a16="http://schemas.microsoft.com/office/drawing/2014/main" id="{1FCF5EF1-6E3F-478B-911D-A5660578C331}"/>
              </a:ext>
            </a:extLst>
          </p:cNvPr>
          <p:cNvSpPr>
            <a:spLocks noChangeArrowheads="1" noChangeShapeType="1" noTextEdit="1"/>
          </p:cNvSpPr>
          <p:nvPr/>
        </p:nvSpPr>
        <p:spPr bwMode="auto">
          <a:xfrm>
            <a:off x="4953000" y="5013325"/>
            <a:ext cx="41910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t-BR" sz="3200" kern="10" spc="64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COMO COMEÇAR? </a:t>
            </a:r>
          </a:p>
        </p:txBody>
      </p:sp>
      <p:pic>
        <p:nvPicPr>
          <p:cNvPr id="48131" name="Picture 7" descr="HOMEM E COMPUTADOR">
            <a:extLst>
              <a:ext uri="{FF2B5EF4-FFF2-40B4-BE49-F238E27FC236}">
                <a16:creationId xmlns:a16="http://schemas.microsoft.com/office/drawing/2014/main" id="{F3D07170-6426-4C43-A1CD-DCE8F483D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WordArt 8">
            <a:extLst>
              <a:ext uri="{FF2B5EF4-FFF2-40B4-BE49-F238E27FC236}">
                <a16:creationId xmlns:a16="http://schemas.microsoft.com/office/drawing/2014/main" id="{20584774-EAC3-488A-8702-D7887D14A17E}"/>
              </a:ext>
            </a:extLst>
          </p:cNvPr>
          <p:cNvSpPr>
            <a:spLocks noChangeArrowheads="1" noChangeShapeType="1" noTextEdit="1"/>
          </p:cNvSpPr>
          <p:nvPr/>
        </p:nvSpPr>
        <p:spPr bwMode="auto">
          <a:xfrm>
            <a:off x="4972050" y="3141663"/>
            <a:ext cx="417195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t-BR"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QUANDO COMEÇAR? </a:t>
            </a:r>
          </a:p>
        </p:txBody>
      </p:sp>
      <p:sp>
        <p:nvSpPr>
          <p:cNvPr id="31753" name="WordArt 9">
            <a:extLst>
              <a:ext uri="{FF2B5EF4-FFF2-40B4-BE49-F238E27FC236}">
                <a16:creationId xmlns:a16="http://schemas.microsoft.com/office/drawing/2014/main" id="{599D8C75-F55D-470E-BCB6-ED767AA029EF}"/>
              </a:ext>
            </a:extLst>
          </p:cNvPr>
          <p:cNvSpPr>
            <a:spLocks noChangeArrowheads="1" noChangeShapeType="1" noTextEdit="1"/>
          </p:cNvSpPr>
          <p:nvPr/>
        </p:nvSpPr>
        <p:spPr bwMode="auto">
          <a:xfrm>
            <a:off x="4859338" y="1484313"/>
            <a:ext cx="42291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t-BR"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POR QUE COMEÇAR?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heel(4)">
                                      <p:cBhvr>
                                        <p:cTn id="7" dur="2000"/>
                                        <p:tgtEl>
                                          <p:spTgt spid="31748"/>
                                        </p:tgtEl>
                                      </p:cBhvr>
                                    </p:animEffect>
                                  </p:childTnLst>
                                </p:cTn>
                              </p:par>
                              <p:par>
                                <p:cTn id="8" presetID="21" presetClass="entr" presetSubtype="4" fill="hold" nodeType="withEffect">
                                  <p:stCondLst>
                                    <p:cond delay="0"/>
                                  </p:stCondLst>
                                  <p:childTnLst>
                                    <p:set>
                                      <p:cBhvr>
                                        <p:cTn id="9" dur="1" fill="hold">
                                          <p:stCondLst>
                                            <p:cond delay="0"/>
                                          </p:stCondLst>
                                        </p:cTn>
                                        <p:tgtEl>
                                          <p:spTgt spid="31752"/>
                                        </p:tgtEl>
                                        <p:attrNameLst>
                                          <p:attrName>style.visibility</p:attrName>
                                        </p:attrNameLst>
                                      </p:cBhvr>
                                      <p:to>
                                        <p:strVal val="visible"/>
                                      </p:to>
                                    </p:set>
                                    <p:animEffect transition="in" filter="wheel(4)">
                                      <p:cBhvr>
                                        <p:cTn id="10" dur="2000"/>
                                        <p:tgtEl>
                                          <p:spTgt spid="31752"/>
                                        </p:tgtEl>
                                      </p:cBhvr>
                                    </p:animEffect>
                                  </p:childTnLst>
                                </p:cTn>
                              </p:par>
                              <p:par>
                                <p:cTn id="11" presetID="21" presetClass="entr" presetSubtype="4" fill="hold" nodeType="withEffect">
                                  <p:stCondLst>
                                    <p:cond delay="0"/>
                                  </p:stCondLst>
                                  <p:childTnLst>
                                    <p:set>
                                      <p:cBhvr>
                                        <p:cTn id="12" dur="1" fill="hold">
                                          <p:stCondLst>
                                            <p:cond delay="0"/>
                                          </p:stCondLst>
                                        </p:cTn>
                                        <p:tgtEl>
                                          <p:spTgt spid="31753"/>
                                        </p:tgtEl>
                                        <p:attrNameLst>
                                          <p:attrName>style.visibility</p:attrName>
                                        </p:attrNameLst>
                                      </p:cBhvr>
                                      <p:to>
                                        <p:strVal val="visible"/>
                                      </p:to>
                                    </p:set>
                                    <p:animEffect transition="in" filter="wheel(4)">
                                      <p:cBhvr>
                                        <p:cTn id="13" dur="20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1386C17E-8544-40D3-B5C3-6F066167E1E1}"/>
              </a:ext>
            </a:extLst>
          </p:cNvPr>
          <p:cNvSpPr>
            <a:spLocks noGrp="1" noChangeArrowheads="1"/>
          </p:cNvSpPr>
          <p:nvPr>
            <p:ph type="title"/>
          </p:nvPr>
        </p:nvSpPr>
        <p:spPr/>
        <p:txBody>
          <a:bodyPr/>
          <a:lstStyle/>
          <a:p>
            <a:pPr eaLnBrk="1" hangingPunct="1"/>
            <a:r>
              <a:rPr lang="pt-BR" altLang="pt-BR" b="1">
                <a:solidFill>
                  <a:srgbClr val="FFFFFF"/>
                </a:solidFill>
              </a:rPr>
              <a:t>O Convite Divino:</a:t>
            </a:r>
          </a:p>
        </p:txBody>
      </p:sp>
      <p:pic>
        <p:nvPicPr>
          <p:cNvPr id="49155" name="Picture 4" descr="HOMEM E COMPUTADOR">
            <a:extLst>
              <a:ext uri="{FF2B5EF4-FFF2-40B4-BE49-F238E27FC236}">
                <a16:creationId xmlns:a16="http://schemas.microsoft.com/office/drawing/2014/main" id="{3EED0A3F-3BD1-4960-AB83-F32E356191A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60575"/>
            <a:ext cx="3197225" cy="4525963"/>
          </a:xfrm>
          <a:noFill/>
        </p:spPr>
      </p:pic>
      <p:sp>
        <p:nvSpPr>
          <p:cNvPr id="49156" name="Rectangle 7">
            <a:extLst>
              <a:ext uri="{FF2B5EF4-FFF2-40B4-BE49-F238E27FC236}">
                <a16:creationId xmlns:a16="http://schemas.microsoft.com/office/drawing/2014/main" id="{CB14C11F-6E03-44E2-9A0F-4439B7357C14}"/>
              </a:ext>
            </a:extLst>
          </p:cNvPr>
          <p:cNvSpPr>
            <a:spLocks noChangeArrowheads="1"/>
          </p:cNvSpPr>
          <p:nvPr/>
        </p:nvSpPr>
        <p:spPr bwMode="auto">
          <a:xfrm>
            <a:off x="3276600" y="2420938"/>
            <a:ext cx="5867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pt-BR" altLang="pt-BR" sz="3200" b="1">
                <a:solidFill>
                  <a:srgbClr val="FFFFFF"/>
                </a:solidFill>
              </a:rPr>
              <a:t>Agora pois, glorificai a Deus oferecendo os vossos corpos em sacrifício vivo, santo e agradável a Deus, que é o vosso culto racional. </a:t>
            </a:r>
            <a:r>
              <a:rPr lang="pt-BR" altLang="pt-BR" sz="3200" b="1" i="1">
                <a:solidFill>
                  <a:srgbClr val="FFFFFF"/>
                </a:solidFill>
              </a:rPr>
              <a:t>Romanos 12:1.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SALADA">
            <a:extLst>
              <a:ext uri="{FF2B5EF4-FFF2-40B4-BE49-F238E27FC236}">
                <a16:creationId xmlns:a16="http://schemas.microsoft.com/office/drawing/2014/main" id="{98C009B4-0B6D-4D01-B592-7AC8FA920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0"/>
            <a:ext cx="5148263"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a:extLst>
              <a:ext uri="{FF2B5EF4-FFF2-40B4-BE49-F238E27FC236}">
                <a16:creationId xmlns:a16="http://schemas.microsoft.com/office/drawing/2014/main" id="{7D601AAB-8FE2-420E-95D9-282239D2F1FE}"/>
              </a:ext>
            </a:extLst>
          </p:cNvPr>
          <p:cNvSpPr>
            <a:spLocks noChangeArrowheads="1"/>
          </p:cNvSpPr>
          <p:nvPr/>
        </p:nvSpPr>
        <p:spPr bwMode="auto">
          <a:xfrm>
            <a:off x="0" y="4329113"/>
            <a:ext cx="9144000" cy="2528887"/>
          </a:xfrm>
          <a:prstGeom prst="rect">
            <a:avLst/>
          </a:prstGeom>
          <a:noFill/>
          <a:ln w="9525">
            <a:noFill/>
            <a:miter lim="800000"/>
            <a:headEnd/>
            <a:tailEnd/>
          </a:ln>
          <a:effectLst/>
        </p:spPr>
        <p:txBody>
          <a:bodyPr>
            <a:spAutoFit/>
          </a:bodyPr>
          <a:lstStyle/>
          <a:p>
            <a:pPr>
              <a:defRPr/>
            </a:pPr>
            <a:r>
              <a:rPr lang="pt-BR" sz="3200" b="1">
                <a:solidFill>
                  <a:srgbClr val="FFFF00"/>
                </a:solidFill>
                <a:effectLst>
                  <a:outerShdw blurRad="38100" dist="38100" dir="2700000" algn="tl">
                    <a:srgbClr val="000000"/>
                  </a:outerShdw>
                </a:effectLst>
                <a:latin typeface="Arial" charset="0"/>
              </a:rPr>
              <a:t>Em geral os que vivem mais são vegetarianos, porém eles não vivem mais só porque não comem carne, e sim porque praticam um conjunto de hábitos que traz bons resultados: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009A9A1B-4B08-4194-89AF-5B6EE6DD2789}"/>
              </a:ext>
            </a:extLst>
          </p:cNvPr>
          <p:cNvGrpSpPr>
            <a:grpSpLocks/>
          </p:cNvGrpSpPr>
          <p:nvPr/>
        </p:nvGrpSpPr>
        <p:grpSpPr bwMode="auto">
          <a:xfrm>
            <a:off x="0" y="0"/>
            <a:ext cx="8243888" cy="2971800"/>
            <a:chOff x="0" y="0"/>
            <a:chExt cx="5193" cy="1872"/>
          </a:xfrm>
        </p:grpSpPr>
        <p:pic>
          <p:nvPicPr>
            <p:cNvPr id="7177" name="Picture 6" descr="caminhada">
              <a:extLst>
                <a:ext uri="{FF2B5EF4-FFF2-40B4-BE49-F238E27FC236}">
                  <a16:creationId xmlns:a16="http://schemas.microsoft.com/office/drawing/2014/main" id="{5827618B-9AA6-44AD-B483-BD2ADFF33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a:extLst>
                <a:ext uri="{FF2B5EF4-FFF2-40B4-BE49-F238E27FC236}">
                  <a16:creationId xmlns:a16="http://schemas.microsoft.com/office/drawing/2014/main" id="{E412BFDE-3F3B-4BFE-B45D-045B8EA2432D}"/>
                </a:ext>
              </a:extLst>
            </p:cNvPr>
            <p:cNvSpPr txBox="1">
              <a:spLocks noChangeArrowheads="1"/>
            </p:cNvSpPr>
            <p:nvPr/>
          </p:nvSpPr>
          <p:spPr bwMode="auto">
            <a:xfrm>
              <a:off x="1156" y="346"/>
              <a:ext cx="4037" cy="865"/>
            </a:xfrm>
            <a:prstGeom prst="rect">
              <a:avLst/>
            </a:prstGeom>
            <a:noFill/>
            <a:ln w="9525">
              <a:noFill/>
              <a:miter lim="800000"/>
              <a:headEnd/>
              <a:tailEnd/>
            </a:ln>
            <a:effectLst/>
          </p:spPr>
          <p:txBody>
            <a:bodyPr>
              <a:spAutoFit/>
            </a:bodyPr>
            <a:lstStyle/>
            <a:p>
              <a:pPr>
                <a:defRPr/>
              </a:pPr>
              <a:r>
                <a:rPr lang="pt-BR" sz="2800" b="1">
                  <a:solidFill>
                    <a:srgbClr val="FFFF00"/>
                  </a:solidFill>
                  <a:effectLst>
                    <a:outerShdw blurRad="38100" dist="38100" dir="2700000" algn="tl">
                      <a:srgbClr val="000000"/>
                    </a:outerShdw>
                  </a:effectLst>
                  <a:latin typeface="Arial" charset="0"/>
                </a:rPr>
                <a:t>Fazem exercícios vigorosos regularmente.</a:t>
              </a:r>
            </a:p>
            <a:p>
              <a:pPr>
                <a:defRPr/>
              </a:pPr>
              <a:endParaRPr lang="pt-BR" sz="2800">
                <a:latin typeface="Arial" charset="0"/>
              </a:endParaRPr>
            </a:p>
          </p:txBody>
        </p:sp>
      </p:grpSp>
      <p:grpSp>
        <p:nvGrpSpPr>
          <p:cNvPr id="3" name="Group 13">
            <a:extLst>
              <a:ext uri="{FF2B5EF4-FFF2-40B4-BE49-F238E27FC236}">
                <a16:creationId xmlns:a16="http://schemas.microsoft.com/office/drawing/2014/main" id="{C7A5C1EC-2170-4AAD-9516-850093B3122E}"/>
              </a:ext>
            </a:extLst>
          </p:cNvPr>
          <p:cNvGrpSpPr>
            <a:grpSpLocks/>
          </p:cNvGrpSpPr>
          <p:nvPr/>
        </p:nvGrpSpPr>
        <p:grpSpPr bwMode="auto">
          <a:xfrm>
            <a:off x="5435600" y="1916113"/>
            <a:ext cx="3708400" cy="3827462"/>
            <a:chOff x="3166" y="1434"/>
            <a:chExt cx="2594" cy="2411"/>
          </a:xfrm>
        </p:grpSpPr>
        <p:pic>
          <p:nvPicPr>
            <p:cNvPr id="7175" name="Picture 7" descr="alimentos">
              <a:extLst>
                <a:ext uri="{FF2B5EF4-FFF2-40B4-BE49-F238E27FC236}">
                  <a16:creationId xmlns:a16="http://schemas.microsoft.com/office/drawing/2014/main" id="{CA95B851-0A60-478E-B958-F1DAB2809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06" y="1434"/>
              <a:ext cx="1725"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0">
              <a:extLst>
                <a:ext uri="{FF2B5EF4-FFF2-40B4-BE49-F238E27FC236}">
                  <a16:creationId xmlns:a16="http://schemas.microsoft.com/office/drawing/2014/main" id="{028B4B1E-9022-4998-9CFA-44F0EBDBF0D7}"/>
                </a:ext>
              </a:extLst>
            </p:cNvPr>
            <p:cNvSpPr txBox="1">
              <a:spLocks noChangeArrowheads="1"/>
            </p:cNvSpPr>
            <p:nvPr/>
          </p:nvSpPr>
          <p:spPr bwMode="auto">
            <a:xfrm>
              <a:off x="3166" y="3249"/>
              <a:ext cx="2594" cy="596"/>
            </a:xfrm>
            <a:prstGeom prst="rect">
              <a:avLst/>
            </a:prstGeom>
            <a:noFill/>
            <a:ln w="9525">
              <a:noFill/>
              <a:miter lim="800000"/>
              <a:headEnd/>
              <a:tailEnd/>
            </a:ln>
            <a:effectLst/>
          </p:spPr>
          <p:txBody>
            <a:bodyPr>
              <a:spAutoFit/>
            </a:bodyPr>
            <a:lstStyle/>
            <a:p>
              <a:pPr>
                <a:defRPr/>
              </a:pPr>
              <a:r>
                <a:rPr lang="pt-BR" sz="2800" b="1">
                  <a:solidFill>
                    <a:srgbClr val="FFFF00"/>
                  </a:solidFill>
                  <a:effectLst>
                    <a:outerShdw blurRad="38100" dist="38100" dir="2700000" algn="tl">
                      <a:srgbClr val="000000"/>
                    </a:outerShdw>
                  </a:effectLst>
                  <a:latin typeface="Arial" charset="0"/>
                </a:rPr>
                <a:t>Fazem a principal refeição pela manhã.</a:t>
              </a:r>
            </a:p>
          </p:txBody>
        </p:sp>
      </p:grpSp>
      <p:grpSp>
        <p:nvGrpSpPr>
          <p:cNvPr id="4" name="Group 14">
            <a:extLst>
              <a:ext uri="{FF2B5EF4-FFF2-40B4-BE49-F238E27FC236}">
                <a16:creationId xmlns:a16="http://schemas.microsoft.com/office/drawing/2014/main" id="{0C2E91E0-4CF5-45E0-92F0-11625FEBB400}"/>
              </a:ext>
            </a:extLst>
          </p:cNvPr>
          <p:cNvGrpSpPr>
            <a:grpSpLocks/>
          </p:cNvGrpSpPr>
          <p:nvPr/>
        </p:nvGrpSpPr>
        <p:grpSpPr bwMode="auto">
          <a:xfrm>
            <a:off x="1908175" y="2997200"/>
            <a:ext cx="3313113" cy="4254500"/>
            <a:chOff x="1383" y="1434"/>
            <a:chExt cx="2087" cy="2680"/>
          </a:xfrm>
        </p:grpSpPr>
        <p:pic>
          <p:nvPicPr>
            <p:cNvPr id="7173" name="Picture 8" descr="sorvete">
              <a:extLst>
                <a:ext uri="{FF2B5EF4-FFF2-40B4-BE49-F238E27FC236}">
                  <a16:creationId xmlns:a16="http://schemas.microsoft.com/office/drawing/2014/main" id="{BAB118D3-A04B-474A-AB50-65C2EE4A7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715"/>
            <a:stretch>
              <a:fillRect/>
            </a:stretch>
          </p:blipFill>
          <p:spPr bwMode="auto">
            <a:xfrm>
              <a:off x="1746" y="1434"/>
              <a:ext cx="1486" cy="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a:extLst>
                <a:ext uri="{FF2B5EF4-FFF2-40B4-BE49-F238E27FC236}">
                  <a16:creationId xmlns:a16="http://schemas.microsoft.com/office/drawing/2014/main" id="{877D621A-1843-436B-807A-CB216D87FB76}"/>
                </a:ext>
              </a:extLst>
            </p:cNvPr>
            <p:cNvSpPr txBox="1">
              <a:spLocks noChangeArrowheads="1"/>
            </p:cNvSpPr>
            <p:nvPr/>
          </p:nvSpPr>
          <p:spPr bwMode="auto">
            <a:xfrm>
              <a:off x="1383" y="3249"/>
              <a:ext cx="2087" cy="865"/>
            </a:xfrm>
            <a:prstGeom prst="rect">
              <a:avLst/>
            </a:prstGeom>
            <a:noFill/>
            <a:ln w="9525">
              <a:noFill/>
              <a:miter lim="800000"/>
              <a:headEnd/>
              <a:tailEnd/>
            </a:ln>
            <a:effectLst/>
          </p:spPr>
          <p:txBody>
            <a:bodyPr wrap="none">
              <a:spAutoFit/>
            </a:bodyPr>
            <a:lstStyle/>
            <a:p>
              <a:pPr>
                <a:defRPr/>
              </a:pPr>
              <a:r>
                <a:rPr lang="pt-BR" sz="2800" b="1">
                  <a:solidFill>
                    <a:srgbClr val="FFFF00"/>
                  </a:solidFill>
                  <a:effectLst>
                    <a:outerShdw blurRad="38100" dist="38100" dir="2700000" algn="tl">
                      <a:srgbClr val="000000"/>
                    </a:outerShdw>
                  </a:effectLst>
                  <a:latin typeface="Arial" charset="0"/>
                </a:rPr>
                <a:t>Evitam comer </a:t>
              </a:r>
            </a:p>
            <a:p>
              <a:pPr>
                <a:defRPr/>
              </a:pPr>
              <a:r>
                <a:rPr lang="pt-BR" sz="2800" b="1">
                  <a:solidFill>
                    <a:srgbClr val="FFFF00"/>
                  </a:solidFill>
                  <a:effectLst>
                    <a:outerShdw blurRad="38100" dist="38100" dir="2700000" algn="tl">
                      <a:srgbClr val="000000"/>
                    </a:outerShdw>
                  </a:effectLst>
                  <a:latin typeface="Arial" charset="0"/>
                </a:rPr>
                <a:t>entre as refeições.</a:t>
              </a:r>
            </a:p>
            <a:p>
              <a:pPr>
                <a:defRPr/>
              </a:pPr>
              <a:endParaRPr lang="pt-BR" sz="280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2000"/>
                                        <p:tgtEl>
                                          <p:spTgt spid="3"/>
                                        </p:tgtEl>
                                      </p:cBhvr>
                                    </p:animEffec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açã">
            <a:extLst>
              <a:ext uri="{FF2B5EF4-FFF2-40B4-BE49-F238E27FC236}">
                <a16:creationId xmlns:a16="http://schemas.microsoft.com/office/drawing/2014/main" id="{D8698227-FC49-414F-A843-FA458875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13"/>
          <a:stretch>
            <a:fillRect/>
          </a:stretch>
        </p:blipFill>
        <p:spPr bwMode="auto">
          <a:xfrm>
            <a:off x="0" y="908050"/>
            <a:ext cx="4002088"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6497DB8D-FB53-4C14-9DF0-51C33069D6F2}"/>
              </a:ext>
            </a:extLst>
          </p:cNvPr>
          <p:cNvSpPr>
            <a:spLocks noChangeArrowheads="1"/>
          </p:cNvSpPr>
          <p:nvPr/>
        </p:nvSpPr>
        <p:spPr bwMode="auto">
          <a:xfrm>
            <a:off x="4211638" y="747713"/>
            <a:ext cx="4752975" cy="5453062"/>
          </a:xfrm>
          <a:prstGeom prst="rect">
            <a:avLst/>
          </a:prstGeom>
          <a:noFill/>
          <a:ln w="9525">
            <a:noFill/>
            <a:miter lim="800000"/>
            <a:headEnd/>
            <a:tailEnd/>
          </a:ln>
          <a:effectLst/>
        </p:spPr>
        <p:txBody>
          <a:bodyPr anchor="ctr">
            <a:spAutoFit/>
          </a:bodyPr>
          <a:lstStyle/>
          <a:p>
            <a:pPr>
              <a:buFont typeface="Times New Roman" pitchFamily="18" charset="0"/>
              <a:buNone/>
              <a:defRPr/>
            </a:pPr>
            <a:r>
              <a:rPr lang="pt-BR" sz="3200" b="1">
                <a:solidFill>
                  <a:srgbClr val="FFFF00"/>
                </a:solidFill>
                <a:effectLst>
                  <a:outerShdw blurRad="38100" dist="38100" dir="2700000" algn="tl">
                    <a:srgbClr val="000000"/>
                  </a:outerShdw>
                </a:effectLst>
                <a:latin typeface="CG Omega" pitchFamily="34" charset="0"/>
              </a:rPr>
              <a:t>“Três refeições ao dia, e coisa alguma entre elas - nem mesmo uma maçã - deve ser o limite máximo da condescendência. Os que vão além violam as leis da Natureza e sofrerão a penalidade.” </a:t>
            </a:r>
          </a:p>
          <a:p>
            <a:pPr>
              <a:buFont typeface="Times New Roman" pitchFamily="18" charset="0"/>
              <a:buNone/>
              <a:defRPr/>
            </a:pPr>
            <a:r>
              <a:rPr lang="pt-BR" sz="3200" b="1">
                <a:solidFill>
                  <a:srgbClr val="FFFF00"/>
                </a:solidFill>
                <a:effectLst>
                  <a:outerShdw blurRad="38100" dist="38100" dir="2700000" algn="tl">
                    <a:srgbClr val="000000"/>
                  </a:outerShdw>
                </a:effectLst>
                <a:latin typeface="CG Omega" pitchFamily="34" charset="0"/>
              </a:rPr>
              <a:t>Review and Herald, 8 de maio de 1883.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edge">
                                      <p:cBhvr>
                                        <p:cTn id="7"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3D4CB14C-E837-4659-BDED-6CCFB5F0009A}"/>
              </a:ext>
            </a:extLst>
          </p:cNvPr>
          <p:cNvGrpSpPr>
            <a:grpSpLocks/>
          </p:cNvGrpSpPr>
          <p:nvPr/>
        </p:nvGrpSpPr>
        <p:grpSpPr bwMode="auto">
          <a:xfrm>
            <a:off x="395288" y="333375"/>
            <a:ext cx="8316912" cy="4910138"/>
            <a:chOff x="249" y="210"/>
            <a:chExt cx="5239" cy="3093"/>
          </a:xfrm>
        </p:grpSpPr>
        <p:sp>
          <p:nvSpPr>
            <p:cNvPr id="36866" name="Rectangle 2">
              <a:extLst>
                <a:ext uri="{FF2B5EF4-FFF2-40B4-BE49-F238E27FC236}">
                  <a16:creationId xmlns:a16="http://schemas.microsoft.com/office/drawing/2014/main" id="{88E2DBBF-7A2A-46B9-AA83-09FF32CDA440}"/>
                </a:ext>
              </a:extLst>
            </p:cNvPr>
            <p:cNvSpPr>
              <a:spLocks noChangeArrowheads="1"/>
            </p:cNvSpPr>
            <p:nvPr/>
          </p:nvSpPr>
          <p:spPr bwMode="auto">
            <a:xfrm>
              <a:off x="340" y="210"/>
              <a:ext cx="5080" cy="865"/>
            </a:xfrm>
            <a:prstGeom prst="rect">
              <a:avLst/>
            </a:prstGeom>
            <a:noFill/>
            <a:ln w="9525">
              <a:noFill/>
              <a:miter lim="800000"/>
              <a:headEnd/>
              <a:tailEnd/>
            </a:ln>
            <a:effectLst/>
          </p:spPr>
          <p:txBody>
            <a:bodyPr anchor="ctr">
              <a:spAutoFit/>
            </a:bodyPr>
            <a:lstStyle/>
            <a:p>
              <a:pPr marL="342900" indent="-342900">
                <a:defRPr/>
              </a:pPr>
              <a:r>
                <a:rPr lang="pt-BR" sz="2800" b="1">
                  <a:solidFill>
                    <a:srgbClr val="FFFF00"/>
                  </a:solidFill>
                  <a:effectLst>
                    <a:outerShdw blurRad="38100" dist="38100" dir="2700000" algn="tl">
                      <a:srgbClr val="000000"/>
                    </a:outerShdw>
                  </a:effectLst>
                  <a:latin typeface="Arial" charset="0"/>
                </a:rPr>
                <a:t>II. Use muitas frutas no desjejum e no jantar, e muitas verduras no almoço:</a:t>
              </a:r>
            </a:p>
            <a:p>
              <a:pPr marL="342900" indent="-342900">
                <a:defRPr/>
              </a:pPr>
              <a:r>
                <a:rPr lang="pt-BR" sz="2800" b="1">
                  <a:solidFill>
                    <a:srgbClr val="FFFF00"/>
                  </a:solidFill>
                  <a:effectLst>
                    <a:outerShdw blurRad="38100" dist="38100" dir="2700000" algn="tl">
                      <a:srgbClr val="000000"/>
                    </a:outerShdw>
                  </a:effectLst>
                  <a:latin typeface="Arial" charset="0"/>
                </a:rPr>
                <a:t>	</a:t>
              </a:r>
            </a:p>
          </p:txBody>
        </p:sp>
        <p:pic>
          <p:nvPicPr>
            <p:cNvPr id="9221" name="Picture 4" descr="Frutas 2">
              <a:extLst>
                <a:ext uri="{FF2B5EF4-FFF2-40B4-BE49-F238E27FC236}">
                  <a16:creationId xmlns:a16="http://schemas.microsoft.com/office/drawing/2014/main" id="{42B61C6A-43A9-4F10-9519-85329040D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935"/>
              <a:ext cx="1920" cy="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SALADA">
              <a:extLst>
                <a:ext uri="{FF2B5EF4-FFF2-40B4-BE49-F238E27FC236}">
                  <a16:creationId xmlns:a16="http://schemas.microsoft.com/office/drawing/2014/main" id="{95A86DF2-EF07-4C97-A92A-3040E55B1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981"/>
              <a:ext cx="2880" cy="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0" name="Text Box 6">
            <a:extLst>
              <a:ext uri="{FF2B5EF4-FFF2-40B4-BE49-F238E27FC236}">
                <a16:creationId xmlns:a16="http://schemas.microsoft.com/office/drawing/2014/main" id="{D3DC8536-A766-427A-A4E0-AD83A2EFB0DF}"/>
              </a:ext>
            </a:extLst>
          </p:cNvPr>
          <p:cNvSpPr txBox="1">
            <a:spLocks noChangeArrowheads="1"/>
          </p:cNvSpPr>
          <p:nvPr/>
        </p:nvSpPr>
        <p:spPr bwMode="auto">
          <a:xfrm>
            <a:off x="395288" y="5373688"/>
            <a:ext cx="8255000" cy="1373187"/>
          </a:xfrm>
          <a:prstGeom prst="rect">
            <a:avLst/>
          </a:prstGeom>
          <a:noFill/>
          <a:ln w="9525">
            <a:noFill/>
            <a:miter lim="800000"/>
            <a:headEnd/>
            <a:tailEnd/>
          </a:ln>
          <a:effectLst/>
        </p:spPr>
        <p:txBody>
          <a:bodyPr>
            <a:spAutoFit/>
          </a:bodyPr>
          <a:lstStyle/>
          <a:p>
            <a:pPr>
              <a:defRPr/>
            </a:pPr>
            <a:r>
              <a:rPr lang="pt-BR" sz="2800" b="1">
                <a:solidFill>
                  <a:srgbClr val="FFFF00"/>
                </a:solidFill>
                <a:effectLst>
                  <a:outerShdw blurRad="38100" dist="38100" dir="2700000" algn="tl">
                    <a:srgbClr val="000000"/>
                  </a:outerShdw>
                </a:effectLst>
                <a:latin typeface="Arial" charset="0"/>
              </a:rPr>
              <a:t>As frutas e verduras têm muito menos calorias, e têm combinações perfeitas de vitaminas, fibras e sais minerais</a:t>
            </a:r>
            <a:endParaRPr lang="pt-BR" sz="2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dissolve">
                                      <p:cBhvr>
                                        <p:cTn id="11"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A007A9A-28DF-4AE8-B1E1-312B1FBE3C4F}"/>
              </a:ext>
            </a:extLst>
          </p:cNvPr>
          <p:cNvSpPr>
            <a:spLocks noChangeArrowheads="1"/>
          </p:cNvSpPr>
          <p:nvPr/>
        </p:nvSpPr>
        <p:spPr bwMode="auto">
          <a:xfrm>
            <a:off x="338138" y="2298700"/>
            <a:ext cx="8569325" cy="3654425"/>
          </a:xfrm>
          <a:prstGeom prst="rect">
            <a:avLst/>
          </a:prstGeom>
          <a:gradFill rotWithShape="1">
            <a:gsLst>
              <a:gs pos="0">
                <a:srgbClr val="CC3300"/>
              </a:gs>
              <a:gs pos="100000">
                <a:srgbClr val="CC3300">
                  <a:gamma/>
                  <a:shade val="46275"/>
                  <a:invGamma/>
                </a:srgbClr>
              </a:gs>
            </a:gsLst>
            <a:lin ang="5400000" scaled="1"/>
          </a:gradFill>
          <a:ln w="9525">
            <a:noFill/>
            <a:miter lim="800000"/>
            <a:headEnd/>
            <a:tailEnd/>
          </a:ln>
          <a:effectLst/>
        </p:spPr>
        <p:txBody>
          <a:bodyPr>
            <a:spAutoFit/>
          </a:bodyPr>
          <a:lstStyle/>
          <a:p>
            <a:pPr indent="457200" algn="l">
              <a:lnSpc>
                <a:spcPct val="130000"/>
              </a:lnSpc>
              <a:buFont typeface="Wingdings" pitchFamily="2" charset="2"/>
              <a:buChar char="Ø"/>
              <a:tabLst>
                <a:tab pos="457200" algn="l"/>
              </a:tabLst>
              <a:defRPr/>
            </a:pPr>
            <a:r>
              <a:rPr lang="pt-BR" sz="3000" b="1">
                <a:solidFill>
                  <a:schemeClr val="bg1"/>
                </a:solidFill>
                <a:effectLst>
                  <a:outerShdw blurRad="38100" dist="38100" dir="2700000" algn="tl">
                    <a:srgbClr val="000000"/>
                  </a:outerShdw>
                </a:effectLst>
                <a:latin typeface="Arial" charset="0"/>
              </a:rPr>
              <a:t>Comer frutas 2 vezes ao dia reduz em 43%    a  	mortalidade geral, por todas as doenças. </a:t>
            </a:r>
          </a:p>
          <a:p>
            <a:pPr indent="457200" algn="l">
              <a:lnSpc>
                <a:spcPct val="130000"/>
              </a:lnSpc>
              <a:buFont typeface="Wingdings" pitchFamily="2" charset="2"/>
              <a:buChar char="Ø"/>
              <a:tabLst>
                <a:tab pos="457200" algn="l"/>
              </a:tabLst>
              <a:defRPr/>
            </a:pPr>
            <a:endParaRPr lang="pt-BR" sz="3000" b="1">
              <a:solidFill>
                <a:schemeClr val="bg1"/>
              </a:solidFill>
              <a:effectLst>
                <a:outerShdw blurRad="38100" dist="38100" dir="2700000" algn="tl">
                  <a:srgbClr val="000000"/>
                </a:outerShdw>
              </a:effectLst>
              <a:latin typeface="Arial" charset="0"/>
            </a:endParaRPr>
          </a:p>
          <a:p>
            <a:pPr indent="457200" algn="l">
              <a:lnSpc>
                <a:spcPct val="130000"/>
              </a:lnSpc>
              <a:buFont typeface="Wingdings" pitchFamily="2" charset="2"/>
              <a:buChar char="Ø"/>
              <a:tabLst>
                <a:tab pos="457200" algn="l"/>
              </a:tabLst>
              <a:defRPr/>
            </a:pPr>
            <a:r>
              <a:rPr lang="pt-BR" sz="3000" b="1">
                <a:solidFill>
                  <a:schemeClr val="bg1"/>
                </a:solidFill>
                <a:effectLst>
                  <a:outerShdw blurRad="38100" dist="38100" dir="2700000" algn="tl">
                    <a:srgbClr val="000000"/>
                  </a:outerShdw>
                </a:effectLst>
                <a:latin typeface="Arial" charset="0"/>
              </a:rPr>
              <a:t>Comer saladas verdes diariamente reduz em 	35% a mortalidade geral. </a:t>
            </a:r>
          </a:p>
          <a:p>
            <a:pPr indent="457200" algn="l">
              <a:lnSpc>
                <a:spcPct val="130000"/>
              </a:lnSpc>
              <a:buFont typeface="Wingdings" pitchFamily="2" charset="2"/>
              <a:buChar char="Ø"/>
              <a:tabLst>
                <a:tab pos="457200" algn="l"/>
              </a:tabLst>
              <a:defRPr/>
            </a:pPr>
            <a:endParaRPr lang="pt-BR" sz="3000" b="1">
              <a:solidFill>
                <a:schemeClr val="bg1"/>
              </a:solidFill>
              <a:effectLst>
                <a:outerShdw blurRad="38100" dist="38100" dir="2700000" algn="tl">
                  <a:srgbClr val="000000"/>
                </a:outerShdw>
              </a:effectLst>
              <a:latin typeface="Arial" charset="0"/>
            </a:endParaRPr>
          </a:p>
        </p:txBody>
      </p:sp>
      <p:sp>
        <p:nvSpPr>
          <p:cNvPr id="8197" name="Rectangle 5">
            <a:extLst>
              <a:ext uri="{FF2B5EF4-FFF2-40B4-BE49-F238E27FC236}">
                <a16:creationId xmlns:a16="http://schemas.microsoft.com/office/drawing/2014/main" id="{4C740B16-EFA7-4DC3-938B-019AA596527F}"/>
              </a:ext>
            </a:extLst>
          </p:cNvPr>
          <p:cNvSpPr>
            <a:spLocks noChangeArrowheads="1"/>
          </p:cNvSpPr>
          <p:nvPr/>
        </p:nvSpPr>
        <p:spPr bwMode="auto">
          <a:xfrm>
            <a:off x="611188" y="549275"/>
            <a:ext cx="7777162" cy="1066800"/>
          </a:xfrm>
          <a:prstGeom prst="rect">
            <a:avLst/>
          </a:prstGeom>
          <a:gradFill rotWithShape="1">
            <a:gsLst>
              <a:gs pos="0">
                <a:srgbClr val="CC3300"/>
              </a:gs>
              <a:gs pos="100000">
                <a:srgbClr val="CC3300">
                  <a:gamma/>
                  <a:shade val="46275"/>
                  <a:invGamma/>
                </a:srgbClr>
              </a:gs>
            </a:gsLst>
            <a:lin ang="5400000" scaled="1"/>
          </a:gradFill>
          <a:ln w="9525">
            <a:noFill/>
            <a:miter lim="800000"/>
            <a:headEnd/>
            <a:tailEnd/>
          </a:ln>
          <a:effectLst/>
        </p:spPr>
        <p:txBody>
          <a:bodyPr>
            <a:spAutoFit/>
          </a:bodyPr>
          <a:lstStyle/>
          <a:p>
            <a:pPr>
              <a:defRPr/>
            </a:pPr>
            <a:r>
              <a:rPr lang="pt-BR" sz="3200" b="1">
                <a:solidFill>
                  <a:schemeClr val="bg1"/>
                </a:solidFill>
                <a:effectLst>
                  <a:outerShdw blurRad="38100" dist="38100" dir="2700000" algn="tl">
                    <a:srgbClr val="000000"/>
                  </a:outerShdw>
                </a:effectLst>
                <a:latin typeface="Arial" charset="0"/>
              </a:rPr>
              <a:t>O Estudo da Saúde dos Adventistas da Califórnia, mostrou 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8196">
                                            <p:bg/>
                                          </p:spTgt>
                                        </p:tgtEl>
                                        <p:attrNameLst>
                                          <p:attrName>style.visibility</p:attrName>
                                        </p:attrNameLst>
                                      </p:cBhvr>
                                      <p:to>
                                        <p:strVal val="visible"/>
                                      </p:to>
                                    </p:set>
                                    <p:animEffect transition="in" filter="dissolve">
                                      <p:cBhvr>
                                        <p:cTn id="14" dur="2000"/>
                                        <p:tgtEl>
                                          <p:spTgt spid="8196">
                                            <p:bg/>
                                          </p:spTgt>
                                        </p:tgtEl>
                                      </p:cBhvr>
                                    </p:animEffect>
                                  </p:childTnLst>
                                </p:cTn>
                              </p:par>
                            </p:childTnLst>
                          </p:cTn>
                        </p:par>
                        <p:par>
                          <p:cTn id="15" fill="hold" nodeType="afterGroup">
                            <p:stCondLst>
                              <p:cond delay="3000"/>
                            </p:stCondLst>
                            <p:childTnLst>
                              <p:par>
                                <p:cTn id="16" presetID="9" presetClass="entr" presetSubtype="0" fill="hold" grpId="0" nodeType="afterEffect">
                                  <p:stCondLst>
                                    <p:cond delay="0"/>
                                  </p:stCondLst>
                                  <p:childTnLst>
                                    <p:set>
                                      <p:cBhvr>
                                        <p:cTn id="17" dur="1" fill="hold">
                                          <p:stCondLst>
                                            <p:cond delay="0"/>
                                          </p:stCondLst>
                                        </p:cTn>
                                        <p:tgtEl>
                                          <p:spTgt spid="8196">
                                            <p:txEl>
                                              <p:pRg st="0" end="0"/>
                                            </p:txEl>
                                          </p:spTgt>
                                        </p:tgtEl>
                                        <p:attrNameLst>
                                          <p:attrName>style.visibility</p:attrName>
                                        </p:attrNameLst>
                                      </p:cBhvr>
                                      <p:to>
                                        <p:strVal val="visible"/>
                                      </p:to>
                                    </p:set>
                                    <p:animEffect transition="in" filter="dissolve">
                                      <p:cBhvr>
                                        <p:cTn id="18" dur="2000"/>
                                        <p:tgtEl>
                                          <p:spTgt spid="8196">
                                            <p:txEl>
                                              <p:pRg st="0" end="0"/>
                                            </p:txEl>
                                          </p:spTgt>
                                        </p:tgtEl>
                                      </p:cBhvr>
                                    </p:animEffect>
                                  </p:childTnLst>
                                </p:cTn>
                              </p:par>
                            </p:childTnLst>
                          </p:cTn>
                        </p:par>
                        <p:par>
                          <p:cTn id="19" fill="hold" nodeType="afterGroup">
                            <p:stCondLst>
                              <p:cond delay="5000"/>
                            </p:stCondLst>
                            <p:childTnLst>
                              <p:par>
                                <p:cTn id="20" presetID="9" presetClass="entr" presetSubtype="0" fill="hold" grpId="0" nodeType="afterEffect">
                                  <p:stCondLst>
                                    <p:cond delay="0"/>
                                  </p:stCondLst>
                                  <p:childTnLst>
                                    <p:set>
                                      <p:cBhvr>
                                        <p:cTn id="21" dur="1" fill="hold">
                                          <p:stCondLst>
                                            <p:cond delay="0"/>
                                          </p:stCondLst>
                                        </p:cTn>
                                        <p:tgtEl>
                                          <p:spTgt spid="8196">
                                            <p:txEl>
                                              <p:pRg st="2" end="2"/>
                                            </p:txEl>
                                          </p:spTgt>
                                        </p:tgtEl>
                                        <p:attrNameLst>
                                          <p:attrName>style.visibility</p:attrName>
                                        </p:attrNameLst>
                                      </p:cBhvr>
                                      <p:to>
                                        <p:strVal val="visible"/>
                                      </p:to>
                                    </p:set>
                                    <p:animEffect transition="in" filter="dissolve">
                                      <p:cBhvr>
                                        <p:cTn id="22" dur="2000"/>
                                        <p:tgtEl>
                                          <p:spTgt spid="8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nimBg="1"/>
      <p:bldP spid="8197" grpId="0" animBg="1"/>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1547</TotalTime>
  <Words>1661</Words>
  <Application>Microsoft Office PowerPoint</Application>
  <PresentationFormat>Apresentação na tela (4:3)</PresentationFormat>
  <Paragraphs>95</Paragraphs>
  <Slides>47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47</vt:i4>
      </vt:variant>
    </vt:vector>
  </HeadingPairs>
  <TitlesOfParts>
    <vt:vector size="55" baseType="lpstr">
      <vt:lpstr>Times New Roman</vt:lpstr>
      <vt:lpstr>Impact</vt:lpstr>
      <vt:lpstr>CG Omega</vt:lpstr>
      <vt:lpstr>Wingdings</vt:lpstr>
      <vt:lpstr>Berlin Sans FB Demi</vt:lpstr>
      <vt:lpstr>Arial Black</vt:lpstr>
      <vt:lpstr>Arial</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4- Irregularidade nas horas de comer e dormir. </vt:lpstr>
      <vt:lpstr>Apresentação do PowerPoint</vt:lpstr>
      <vt:lpstr>O Convite Divino:</vt:lpstr>
    </vt:vector>
  </TitlesOfParts>
  <Company>União Sul Brasileira da IASD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MORDOMIA CRISTÃ</dc:subject>
  <dc:creator>Pr. MARCELO AUGUSTO DE CARVALHO; Marcia Duck</dc:creator>
  <cp:keywords>www.4tons.com.br</cp:keywords>
  <dc:description>COMÉRCIO PROIBIDO. USO PESSOAL</dc:description>
  <cp:lastModifiedBy>UCB - Marcelo Augusto de Carvalho</cp:lastModifiedBy>
  <cp:revision>18</cp:revision>
  <dcterms:created xsi:type="dcterms:W3CDTF">2002-07-25T18:59:26Z</dcterms:created>
  <dcterms:modified xsi:type="dcterms:W3CDTF">2020-12-17T12:59:05Z</dcterms:modified>
</cp:coreProperties>
</file>