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5" r:id="rId3"/>
    <p:sldId id="390" r:id="rId4"/>
    <p:sldId id="409" r:id="rId5"/>
    <p:sldId id="410" r:id="rId6"/>
    <p:sldId id="411" r:id="rId7"/>
    <p:sldId id="412" r:id="rId8"/>
    <p:sldId id="413" r:id="rId9"/>
    <p:sldId id="414" r:id="rId10"/>
    <p:sldId id="415" r:id="rId11"/>
    <p:sldId id="422" r:id="rId12"/>
    <p:sldId id="416" r:id="rId13"/>
    <p:sldId id="418" r:id="rId14"/>
    <p:sldId id="417" r:id="rId15"/>
    <p:sldId id="419" r:id="rId16"/>
    <p:sldId id="421" r:id="rId17"/>
    <p:sldId id="408" r:id="rId18"/>
    <p:sldId id="407" r:id="rId19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C54"/>
    <a:srgbClr val="003399"/>
    <a:srgbClr val="1D1D59"/>
    <a:srgbClr val="333399"/>
    <a:srgbClr val="001746"/>
    <a:srgbClr val="002164"/>
    <a:srgbClr val="002570"/>
    <a:srgbClr val="003192"/>
    <a:srgbClr val="003FBC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310" autoAdjust="0"/>
  </p:normalViewPr>
  <p:slideViewPr>
    <p:cSldViewPr>
      <p:cViewPr varScale="1">
        <p:scale>
          <a:sx n="44" d="100"/>
          <a:sy n="44" d="100"/>
        </p:scale>
        <p:origin x="1428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C1E21F3-EA84-4921-94DD-04A211CB28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CFE7E0D-F9F8-47B7-A275-F9734D4925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CB32EF-2A78-48F5-BB2B-E07C20A3FD90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1673CE53-A880-4A65-9CBB-F64C341D3D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8F70E84F-F4E5-431F-A9BA-28916E9B0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30CC446-3544-4368-9EE5-DD672D437F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62B0BB-BF4F-48AC-8BCC-D97CB3538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A422CC4-D56C-4270-8EEA-65443C07225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>
            <a:extLst>
              <a:ext uri="{FF2B5EF4-FFF2-40B4-BE49-F238E27FC236}">
                <a16:creationId xmlns:a16="http://schemas.microsoft.com/office/drawing/2014/main" id="{51E1A3A5-CE5D-4D41-986A-2A97DD6723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>
            <a:extLst>
              <a:ext uri="{FF2B5EF4-FFF2-40B4-BE49-F238E27FC236}">
                <a16:creationId xmlns:a16="http://schemas.microsoft.com/office/drawing/2014/main" id="{D38F6EC6-29E1-4057-A078-F33435F48E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sz="2000" b="1" dirty="0"/>
              <a:t>www.4tons.com.br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sz="2000" b="1" dirty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sz="2000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Fonte: Lição da Escola Sabatina, jul-ago-set-2021, CPB.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Autores: Gerald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Klingbeil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Chantal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Klingbeil</a:t>
            </a:r>
            <a:endParaRPr lang="pt-B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Adaptação: Pr. Marcelo Augusto de Carvalho 28/08/2021 Artur Nogueira SP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pt-BR" altLang="pt-BR" sz="2000" b="1" dirty="0"/>
          </a:p>
        </p:txBody>
      </p:sp>
      <p:sp>
        <p:nvSpPr>
          <p:cNvPr id="4100" name="Espaço Reservado para Número de Slide 3">
            <a:extLst>
              <a:ext uri="{FF2B5EF4-FFF2-40B4-BE49-F238E27FC236}">
                <a16:creationId xmlns:a16="http://schemas.microsoft.com/office/drawing/2014/main" id="{71817647-F91F-418B-8933-2F9D75F9B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743134-7DAB-451D-9963-B4BEEDB08F8F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algn="just" eaLnBrk="1" hangingPunct="1"/>
            <a:r>
              <a:rPr lang="pt-BR" altLang="pt-BR" sz="2000" b="1" dirty="0"/>
              <a:t>RECLAMAÇÃO PROFÉTICA</a:t>
            </a:r>
          </a:p>
          <a:p>
            <a:pPr algn="just" eaLnBrk="1" hangingPunct="1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No entanto, o texto mostra que o aborrecimento dos irmãos era um pretexto. O foco da reclamação era o dom profético. Conforme relatado no capítulo anterior, Deus havia instruído Moisés a designar setenta anciãos de Israel que o ajudassem a levar o fardo da liderança (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Nm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11:16, 17, 24, 25). Arão e 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Miriã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também desempenhavam importantes funções de liderança (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Êx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4:13-15; 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Mq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6:4), mas se sentiram ameaçados pelo desdobramento da nova liderança e disseram: “Será que o Senhor falou somente por meio de Moisés? Será que não falou também por meio de nós?” (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Nm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12:2).</a:t>
            </a:r>
          </a:p>
          <a:p>
            <a:pPr algn="just" eaLnBrk="1" hangingPunct="1"/>
            <a:endParaRPr lang="pt-BR" altLang="pt-BR" sz="3200" b="0" i="0" dirty="0">
              <a:solidFill>
                <a:srgbClr val="767777"/>
              </a:solidFill>
              <a:effectLst/>
              <a:latin typeface="Roboto" panose="02000000000000000000" pitchFamily="2" charset="0"/>
            </a:endParaRPr>
          </a:p>
          <a:p>
            <a:pPr algn="just" fontAlgn="base"/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Na designação dos setenta anciãos,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e Arão não tinham sido consultados, e seus ciúmes despertaram-se contra Moisés. Por ocasião da visita de Jetro, enquanto os israelitas estavam a caminho do Sinai, a pronta aceitação por parte de Moisés do conselho de seu sogro despertou em Arão e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um receio de que sua influência junto ao grande chefe excedesse à deles.</a:t>
            </a:r>
          </a:p>
          <a:p>
            <a:pPr algn="just" fontAlgn="base"/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Na organização do conselho dos anciãos, entenderam que sua posição e autoridade haviam sido desprezadas.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e Arão nunca haviam conhecido o peso dos cuidados e responsabilidades que repousava sobre Moisés; contudo, visto que tinham sido escolhidos para o auxiliarem, consideraram-se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co-participantes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seus e na mesma medida, do cargo da liderança, e acharam desnecessária a designação de mais auxiliares. Patriarcas e profetas 383</a:t>
            </a:r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965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algn="just" eaLnBrk="1" hangingPunct="1"/>
            <a:r>
              <a:rPr lang="pt-BR" altLang="pt-BR" sz="2000" b="1" dirty="0"/>
              <a:t>MAS COMO JÁ VIMOS, NÃO HAVIA MOTIVO PARA ISTO. JÁ HAVIAM SIDO PRIVILEGIADOS.</a:t>
            </a:r>
          </a:p>
          <a:p>
            <a:pPr algn="just" eaLnBrk="1" hangingPunct="1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Arão e 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Miriã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também desempenhavam importantes funções de liderança (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Êx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4:13-15; 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Mq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6:4), mas se sentiram ameaçados pelo desdobramento da nova liderança e disseram: “Será que o Senhor falou somente por meio de Moisés? Será que não falou também por meio de nós?” (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Nm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12:2).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60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algn="just" eaLnBrk="1" hangingPunct="1"/>
            <a:r>
              <a:rPr lang="pt-BR" altLang="pt-BR" sz="2000" b="1" dirty="0"/>
              <a:t>QUEREMOS MAIS PODER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O dom profético não era uma arma usada para exercer mais poder. Moisés era adequado para liderar porque havia aprendido que era extremamente dependente de Deus.</a:t>
            </a:r>
          </a:p>
          <a:p>
            <a:pPr algn="just" eaLnBrk="1" hangingPunct="1"/>
            <a:endParaRPr lang="pt-BR" altLang="pt-BR" sz="2000" b="1" dirty="0"/>
          </a:p>
          <a:p>
            <a:pPr algn="just" eaLnBrk="1" hangingPunct="1"/>
            <a:r>
              <a:rPr lang="pt-BR" sz="3200" b="1" i="0" dirty="0">
                <a:solidFill>
                  <a:srgbClr val="000000"/>
                </a:solidFill>
                <a:effectLst/>
                <a:latin typeface="Lato"/>
              </a:rPr>
              <a:t>Moisés compenetrara-se da importância da grande obra a ele confiada, como nenhum outro jamais a sentira. 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Estava ciente de sua própria fraqueza, e fez de Deus o seu Conselheiro. Arão tinha-se em mais elevada conta, e confiava menos em Deus. Fracassara quando se lhe confiara responsabilidade, dando prova de fraqueza de caráter pela sua vil condescendência na questão do culto idólatra no Sinai.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e Arão, porém, cegos pela inveja e ambição, perderam isto de vista. Arão fora altamente honrado por Deus pela designação de sua família para o ofício sagrado do sacerdócio; todavia, mesmo isto aumentava agora o desejo de exaltação própria. "Porventura falou o Senhor somente por Moisés? não falou também por nós?" Núm. 12:2. Considerando-se igualmente favorecidos por Deus, entenderam ter direito à mesma posição e autoridade. Patriarcas e profetas 383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32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PORQUE ESSE PECADO ERA TÃO GRAVE? PORQUE DEUS FOI TÃO SEVERO NA REPREENSÃO?</a:t>
            </a:r>
          </a:p>
          <a:p>
            <a:pPr algn="just" eaLnBrk="1" hangingPunct="1"/>
            <a:r>
              <a:rPr lang="pt-BR" altLang="pt-BR" sz="2000" b="1" dirty="0"/>
              <a:t>Escolhidos para LIDERAR – isto é, servir!</a:t>
            </a:r>
          </a:p>
          <a:p>
            <a:pPr algn="just" eaLnBrk="1" hangingPunct="1"/>
            <a:r>
              <a:rPr lang="pt-BR" altLang="pt-BR" sz="2000" b="1" dirty="0"/>
              <a:t>Mas o que queriam? Mais PODER para governar.</a:t>
            </a:r>
          </a:p>
          <a:p>
            <a:pPr algn="just" eaLnBrk="1" hangingPunct="1"/>
            <a:r>
              <a:rPr lang="pt-BR" altLang="pt-BR" sz="2000" b="1" dirty="0"/>
              <a:t>Entendiam e pensavam de um jeito, mas se comportavam de outro – base de toda NEUROSE HUMANA.</a:t>
            </a:r>
          </a:p>
          <a:p>
            <a:pPr algn="just" eaLnBrk="1" hangingPunct="1"/>
            <a:r>
              <a:rPr lang="pt-BR" altLang="pt-BR" sz="2000" b="1" dirty="0"/>
              <a:t>Deus jamais aceitará a HIPOCRISIA em seus servos – viver distante do que se é chamado para SER!</a:t>
            </a:r>
          </a:p>
          <a:p>
            <a:pPr algn="just" eaLnBrk="1" hangingPunct="1"/>
            <a:r>
              <a:rPr lang="pt-BR" altLang="pt-BR" sz="2000" b="1" dirty="0"/>
              <a:t>O povo corria sério PERIGO com líderes agindo assim. Por isto Deus agiu rápido!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571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pt-BR" sz="2000" b="1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COMO DEUS RESPONDEU A ESSA RECLAMAÇÃO? </a:t>
            </a:r>
            <a:r>
              <a:rPr lang="pt-BR" sz="20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Nm</a:t>
            </a:r>
            <a:r>
              <a:rPr lang="pt-BR" sz="20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12:4-13</a:t>
            </a:r>
          </a:p>
          <a:p>
            <a:pPr algn="just"/>
            <a:r>
              <a:rPr lang="pt-BR" sz="20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A resposta de Deus foi imediata e não deixou espaço para interpretação. </a:t>
            </a:r>
            <a:r>
              <a:rPr lang="pt-BR" sz="20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Miriã</a:t>
            </a:r>
            <a:r>
              <a:rPr lang="pt-BR" sz="20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foi mencionada antes de Arão no verso 1. Isso sugere que ela pode ter instigado a investida contra Moisés. Arão já ministrava como sumo sacerdote. Se ele tivesse sido acometido de lepra, não poderia ter entrado no tabernáculo nem ministrar em favor do povo. </a:t>
            </a:r>
            <a:r>
              <a:rPr lang="pt-BR" sz="2000" b="1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O castigo a </a:t>
            </a:r>
            <a:r>
              <a:rPr lang="pt-BR" sz="2000" b="1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Miriã</a:t>
            </a:r>
            <a:r>
              <a:rPr lang="pt-BR" sz="2000" b="1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com uma lepra temporária comunicava o descontentamento divino com os dois irmãos. </a:t>
            </a:r>
            <a:r>
              <a:rPr lang="pt-BR" sz="20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Esse castigo promoveu a necessária mudança de atitude. O apelo de Arão por </a:t>
            </a:r>
            <a:r>
              <a:rPr lang="pt-BR" sz="20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Miriã</a:t>
            </a:r>
            <a:r>
              <a:rPr lang="pt-BR" sz="20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confirma que ele também estava envolvido (</a:t>
            </a:r>
            <a:r>
              <a:rPr lang="pt-BR" sz="20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Nm</a:t>
            </a:r>
            <a:r>
              <a:rPr lang="pt-BR" sz="20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12:11), e agora, em vez de críticas e inquietação, vemos Arão implorando por </a:t>
            </a:r>
            <a:r>
              <a:rPr lang="pt-BR" sz="20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Miriã</a:t>
            </a:r>
            <a:r>
              <a:rPr lang="pt-BR" sz="20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, e Moisés intercedendo por ela (</a:t>
            </a:r>
            <a:r>
              <a:rPr lang="pt-BR" sz="20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Nm</a:t>
            </a:r>
            <a:r>
              <a:rPr lang="pt-BR" sz="20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12:11-13). Deus deseja ver essa mesma atitude em Seu povo. Ele ouviu e curou </a:t>
            </a:r>
            <a:r>
              <a:rPr lang="pt-BR" sz="20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Miriã</a:t>
            </a:r>
            <a:r>
              <a:rPr lang="pt-BR" sz="20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algn="just" eaLnBrk="1" hangingPunct="1"/>
            <a:endParaRPr lang="pt-BR" altLang="pt-BR" sz="2000" b="1" dirty="0"/>
          </a:p>
          <a:p>
            <a:pPr algn="just" fontAlgn="base"/>
            <a:r>
              <a:rPr lang="pt-BR" sz="2000" b="1" i="0" dirty="0">
                <a:solidFill>
                  <a:srgbClr val="000000"/>
                </a:solidFill>
                <a:effectLst/>
                <a:latin typeface="Lato"/>
              </a:rPr>
              <a:t>O CASTIGO – LEPRA + SEPARAÇÃO DO POVO DE DEUS.</a:t>
            </a:r>
          </a:p>
          <a:p>
            <a:pPr algn="just" fontAlgn="base"/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Deus escolhera a Moisés, e sobre ele pusera o seu Espírito; e </a:t>
            </a:r>
            <a:r>
              <a:rPr lang="pt-BR" sz="20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 e Arão, pelas suas murmurações, eram culpados de deslealdade, não somente para com o chefe que lhes fora designado, mas para com o próprio Deus. Os sediciosos faladores foram convocados ao tabernáculo, e levados perante Moisés. "Então o Senhor desceu na coluna de nuvem, e Se pôs à porta da tenda; depois chamou a Arão e a </a:t>
            </a:r>
            <a:r>
              <a:rPr lang="pt-BR" sz="20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." Sua pretensão ao dom profético não foi negada; podia ser que Deus lhes tivesse falado em visões e sonhos. Mas a Moisés, a quem o Senhor mesmo declarou "fiel em toda a Minha casa", uma comunhão mais íntima fora concedida. Com ele o Senhor falava boca a boca. "Por que pois, não tiveste temor de falar contra o Meu servo, contra Moisés? Assim a ira do Senhor contra eles se acendeu; e foi-Se." 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Lato"/>
              </a:rPr>
              <a:t>A nuvem desapareceu do tabernáculo em sinal do desprazer de Deus, e </a:t>
            </a:r>
            <a:r>
              <a:rPr lang="pt-BR" sz="2000" b="1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Lato"/>
              </a:rPr>
              <a:t> foi castigada. Ela ficou "leprosa, como a neve". 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Núm. 12:5-10. </a:t>
            </a:r>
          </a:p>
          <a:p>
            <a:pPr algn="just" fontAlgn="base"/>
            <a:r>
              <a:rPr lang="pt-BR" sz="2000" b="1" i="0" dirty="0">
                <a:solidFill>
                  <a:srgbClr val="000000"/>
                </a:solidFill>
                <a:effectLst/>
                <a:latin typeface="Lato"/>
              </a:rPr>
              <a:t>Arão foi poupado, mas teve severa repreensão no castigo de </a:t>
            </a:r>
            <a:r>
              <a:rPr lang="pt-BR" sz="2000" b="1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Lato"/>
              </a:rPr>
              <a:t>. Agora, com o orgulho humilhado até ao pó, Arão confessou seu pecado, e rogou que sua irmã não fosse deixada a perecer por aquele flagelo repugnante e mortal. 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Em resposta às orações de Moisés, a lepra foi purificada. </a:t>
            </a:r>
            <a:r>
              <a:rPr lang="pt-BR" sz="20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 foi, contudo, 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Lato"/>
              </a:rPr>
              <a:t>excluída do acampamento durante sete dias. 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O símbolo do favor divino não repousou de novo sobre o tabernáculo até que ela fosse banida do acampamento. Em atenção à sua elevada posição, pesarosos pelo golpe que sobre ela fora desferido, a multidão toda permaneceu em </a:t>
            </a:r>
            <a:r>
              <a:rPr lang="pt-BR" sz="2000" b="0" i="0" dirty="0" err="1">
                <a:solidFill>
                  <a:srgbClr val="000000"/>
                </a:solidFill>
                <a:effectLst/>
                <a:latin typeface="Lato"/>
              </a:rPr>
              <a:t>Hazerote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, esperando sua volta.</a:t>
            </a:r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751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EGW</a:t>
            </a:r>
          </a:p>
          <a:p>
            <a:pPr algn="just" eaLnBrk="1" hangingPunct="1"/>
            <a:endParaRPr lang="pt-BR" altLang="pt-BR" sz="2000" b="1" dirty="0"/>
          </a:p>
          <a:p>
            <a:pPr algn="just" fontAlgn="base"/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Suas acusações foram suportadas por Moisés em </a:t>
            </a:r>
            <a:r>
              <a:rPr lang="pt-BR" sz="3200" b="1" i="0" dirty="0">
                <a:solidFill>
                  <a:srgbClr val="000000"/>
                </a:solidFill>
                <a:effectLst/>
                <a:latin typeface="Lato"/>
              </a:rPr>
              <a:t>paciente silêncio. Foi a experiência ganha durante os anos de labuta e espera em </a:t>
            </a:r>
            <a:r>
              <a:rPr lang="pt-BR" sz="3200" b="1" i="0" dirty="0" err="1">
                <a:solidFill>
                  <a:srgbClr val="000000"/>
                </a:solidFill>
                <a:effectLst/>
                <a:latin typeface="Lato"/>
              </a:rPr>
              <a:t>Midiã</a:t>
            </a:r>
            <a:r>
              <a:rPr lang="pt-BR" sz="3200" b="1" i="0" dirty="0">
                <a:solidFill>
                  <a:srgbClr val="000000"/>
                </a:solidFill>
                <a:effectLst/>
                <a:latin typeface="Lato"/>
              </a:rPr>
              <a:t> - aquele espírito de humildade e longanimidade ali desenvolvidos - que preparou Moisés para defrontar com paciência a incredulidade e murmuração do povo, e o orgulho e inveja daqueles que deveriam ser seus inabaláveis auxiliadores. Moisés era "mui manso, 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mais do que todos os homens que havia sobre a Terra"(Núm. 12:3), e foi por isto que se lhe conferiu sabedoria e guia divinas mais do que aos outros. Dizem as Escrituras: "Guiará os mansos retamente, e aos mansos ensinará o Seu caminho." Sal. 25:9. Os mansos são guiados pelo Senhor, porque são dóceis e dispostos a serem instruídos. Eles têm o desejo sincero de conhecer e fazer a vontade de Deus. A promessa do Salvador é: "Se alguém quiser fazer a vontade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dEle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, pela mesma doutrina conhecerá." João 7:17. E Ele declara pelo apóstolo Tiago: "Se algum de vós tem falta de sabedoria, peça-a a Deus, que a todos dá liberalmente, e o não lança em rosto, e ser-lhe-á dada." Tia. 1:5. Mas esta promessa é apenas para aqueles que estão dispostos a seguir inteiramente ao Senhor. Deus não força a vontade de ninguém; daí o não poder Ele levar aqueles que são demasiado orgulhosos para serem ensinados, os quais se inclinam a ter o seu próprio caminho. Quanto ao homem de coração dobre - aquele que procura seguir sua própria vontade, ao mesmo tempo que professa fazer a vontade de Deus - está escrito. "Não pense tal homem que receberá do Senhor alguma coisa." Tia. 1:7.</a:t>
            </a:r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991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CUIDADO COM A LÍNGUA!</a:t>
            </a:r>
          </a:p>
          <a:p>
            <a:pPr algn="just" fontAlgn="base"/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Esta manifestação do desprazer do Senhor destinava-se a ser um 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Lato"/>
              </a:rPr>
              <a:t>aviso a todo o Israel, para reprimir o crescente espírito de descontentamento e insubordinação. Se a inveja e descontentamento de </a:t>
            </a:r>
            <a:r>
              <a:rPr lang="pt-BR" sz="2000" b="1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Lato"/>
              </a:rPr>
              <a:t> não houvessem sido repreendidos de maneira assinalada, disto teria resultado um grande mal. 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A inveja é uma das mais satânicas características que podem existir no coração humano, e uma das mais funestas em seus efeitos. Diz o sábio: "Cruel é o furor e a impetuosa ira, mas quem parará perante a inveja?" Prov. 27:4. Foi a inveja que a princípio causou a discórdia no Céu, e a condescendência com a mesma acarretou males indizíveis entre os homens. "Onde há inveja e espírito faccioso aí há perturbação e toda a obra perversa." Tia. 3:16.</a:t>
            </a:r>
          </a:p>
          <a:p>
            <a:pPr algn="just" fontAlgn="base"/>
            <a:endParaRPr lang="pt-BR" sz="2000" b="0" i="0" dirty="0">
              <a:solidFill>
                <a:srgbClr val="000000"/>
              </a:solidFill>
              <a:effectLst/>
              <a:latin typeface="Lato"/>
            </a:endParaRPr>
          </a:p>
          <a:p>
            <a:pPr algn="just" fontAlgn="base"/>
            <a:r>
              <a:rPr lang="pt-BR" sz="2000" b="1" i="0" dirty="0">
                <a:solidFill>
                  <a:srgbClr val="000000"/>
                </a:solidFill>
                <a:effectLst/>
                <a:latin typeface="Lato"/>
              </a:rPr>
              <a:t>Não deve ser considerado coisa vã falar mal de outros, ou fazer-nos juízes de seus intuitos ou ações. 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"Quem fala mal de um irmão, e julga a seu irmão, fala mal da lei, e julga a lei; e, se tu julgas a lei, não és observador da lei, mas juiz." Tia. 4:11. Não há senão um juiz, a saber, Aquele que "trará à luz as coisas ocultas das</a:t>
            </a:r>
          </a:p>
          <a:p>
            <a:pPr algn="just" fontAlgn="base"/>
            <a:r>
              <a:rPr lang="pt-BR" sz="2000" b="0" i="0" dirty="0">
                <a:solidFill>
                  <a:srgbClr val="716C6C"/>
                </a:solidFill>
                <a:effectLst/>
                <a:latin typeface="Lato"/>
              </a:rPr>
              <a:t>PP - Pag. 386 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trevas, e manifestará os desígnios dos corações". I Cor. 4:5. E qualquer que tomar a si o julgar e condenar seus semelhantes, está usurpando a prerrogativa do Criador.</a:t>
            </a:r>
          </a:p>
          <a:p>
            <a:pPr algn="just" eaLnBrk="1" hangingPunct="1"/>
            <a:endParaRPr lang="pt-BR" altLang="pt-BR" sz="2000" b="1" dirty="0"/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03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i="0" dirty="0">
                <a:solidFill>
                  <a:srgbClr val="000000"/>
                </a:solidFill>
                <a:effectLst/>
                <a:latin typeface="Lato"/>
              </a:rPr>
              <a:t>CRÍTICA AOS SERVOS DE DEUS – pais, professores, patrões, pastores.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A Bíblia nos ensina especialmente a 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Lato"/>
              </a:rPr>
              <a:t>nos precavermos quanto a fazer acusações contra aqueles a quem Deus chamou para agirem como Seus embaixadores.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 O apóstolo Pedro, descrevendo uma classe de declarados pecadores, diz: "Atrevidos, obstinados, não receando blasfemar das dignidades; enquanto os anjos, sendo maiores em força e poder, não pronunciam contra eles juízo blasfemo diante do Senhor." II Ped. 2:10 e 11. E Paulo, em suas instruções àqueles que são postos na administração da igreja, diz: "Não aceiteis acusação contra o presbítero, senão com duas ou três testemunhas." I Tim. 5:19. Aquele que pôs sobre os homens a pesada responsabilidade de chefes e instrutores de Seu povo, responsabilizará o povo pela maneira por que tratam os Seus servos. Devemos honrar aqueles a quem Deus honrou. O juízo que caiu sobre </a:t>
            </a:r>
            <a:r>
              <a:rPr lang="pt-BR" sz="20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Lato"/>
              </a:rPr>
              <a:t> deveria ser uma repreensão a todos os que se entregam à inveja, e murmuram contra aqueles sobre quem Deus põe o encargo de Sua obra.</a:t>
            </a:r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844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APELO</a:t>
            </a:r>
          </a:p>
          <a:p>
            <a:pPr algn="just" eaLnBrk="1" hangingPunct="1"/>
            <a:r>
              <a:rPr lang="pt-BR" altLang="pt-BR" sz="2000" b="1" dirty="0"/>
              <a:t>Aceite o LUGAR EM QUE DEUS TE PLANTOU!</a:t>
            </a:r>
          </a:p>
          <a:p>
            <a:pPr algn="just" eaLnBrk="1" hangingPunct="1"/>
            <a:r>
              <a:rPr lang="pt-BR" altLang="pt-BR" sz="2000" b="1" dirty="0"/>
              <a:t>Sirva ali e encontre sua FELICIDADE onde Deus a prometeu!</a:t>
            </a:r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248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26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MESMO LIDERANÇAS INSTITUÍDAS POR DEUS TEM PROBLEMAS – SÃO HUMANAS</a:t>
            </a:r>
          </a:p>
          <a:p>
            <a:pPr algn="just" eaLnBrk="1" hangingPunct="1"/>
            <a:r>
              <a:rPr lang="pt-BR" altLang="pt-BR" sz="2000" b="1" dirty="0"/>
              <a:t>Quem eram eles?</a:t>
            </a:r>
          </a:p>
          <a:p>
            <a:pPr algn="just" eaLnBrk="1" hangingPunct="1"/>
            <a:endParaRPr lang="pt-BR" altLang="pt-BR" sz="2000" b="1" dirty="0"/>
          </a:p>
          <a:p>
            <a:pPr algn="just" eaLnBrk="1" hangingPunct="1"/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Em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Hazerote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, o próximo acampamento depois de saírem de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Taberá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, uma prova ainda mais amarga esperava Moisés.</a:t>
            </a:r>
          </a:p>
          <a:p>
            <a:pPr algn="just" eaLnBrk="1" hangingPunct="1"/>
            <a:r>
              <a:rPr lang="pt-BR" altLang="pt-BR" sz="3200" b="0" i="0" dirty="0">
                <a:solidFill>
                  <a:srgbClr val="000000"/>
                </a:solidFill>
                <a:effectLst/>
                <a:latin typeface="Lato"/>
              </a:rPr>
              <a:t>Espelhando-se no MISTO DE GENTE, Arão e </a:t>
            </a:r>
            <a:r>
              <a:rPr lang="pt-BR" altLang="pt-BR" sz="32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altLang="pt-BR" sz="3200" b="0" i="0" dirty="0">
                <a:solidFill>
                  <a:srgbClr val="000000"/>
                </a:solidFill>
                <a:effectLst/>
                <a:latin typeface="Lato"/>
              </a:rPr>
              <a:t> estavam INQUIETOS e por isto não foi difícil reclamarem de MOISÉS!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22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MIRIÃ</a:t>
            </a:r>
          </a:p>
          <a:p>
            <a:pPr algn="just" eaLnBrk="1" hangingPunct="1"/>
            <a:r>
              <a:rPr lang="pt-BR" altLang="pt-BR" sz="2000" b="1" dirty="0"/>
              <a:t>Irmã mais velha, 10 anos mais velha que Moisés, e 7 mais velha que Arão.</a:t>
            </a:r>
          </a:p>
          <a:p>
            <a:pPr algn="just" eaLnBrk="1" hangingPunct="1"/>
            <a:r>
              <a:rPr lang="pt-BR" altLang="pt-BR" sz="2000" b="1" dirty="0"/>
              <a:t>Dotada de dons e talentos incomuns - musicista e profeta.</a:t>
            </a:r>
          </a:p>
          <a:p>
            <a:pPr algn="just" eaLnBrk="1" hangingPunct="1"/>
            <a:endParaRPr lang="pt-BR" altLang="pt-BR" sz="2000" b="1" dirty="0"/>
          </a:p>
          <a:p>
            <a:pPr algn="just" eaLnBrk="1" hangingPunct="1"/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Arão e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tinham ocupado posição de grande honra e de chefia em Israel. Ambos eram favorecidos com o dom de profecia e, por determinação divina, tinham estado ligados a Moisés no livramento dos hebreus. "E pus diante de ti a Moisés, Arão, e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" (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Miq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. 6:4), são as palavras do Senhor pelo profeta Miquéias. A força de caráter de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cedo se mostrara, quando criança vigiara ao lado do Nilo a pequena cesta em que estava escondido o bebê Moisés. De seu domínio próprio e tato Deus Se servira como instrumento para preservar o libertador de Seu povo. Dotada abundantemente dos dons da poesia e música,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dirigira as mulheres de Israel no cântico e na dança, à margem do Mar Vermelho. Na afeição do povo e honras do Céu, estava ela apenas abaixo de Moisés e Arão. Entretanto, o mesmo mal que a princípio trouxera discórdia no Céu, surgiu no coração desta mulher de Israel, e ela não deixou de encontrar quem com ela simpatizasse em seu descontentamento.</a:t>
            </a:r>
            <a:r>
              <a:rPr lang="pt-BR" sz="2000" b="1" i="0" dirty="0">
                <a:solidFill>
                  <a:srgbClr val="000000"/>
                </a:solidFill>
                <a:effectLst/>
                <a:latin typeface="Lato"/>
              </a:rPr>
              <a:t> Patriarcas e profetas 382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6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ARÃO – SUMO SACERDOTE </a:t>
            </a:r>
          </a:p>
          <a:p>
            <a:pPr algn="just" eaLnBrk="1" hangingPunct="1"/>
            <a:r>
              <a:rPr lang="pt-BR" altLang="pt-BR" sz="2000" b="1" dirty="0"/>
              <a:t>O filho do meio!</a:t>
            </a:r>
          </a:p>
          <a:p>
            <a:pPr algn="just" eaLnBrk="1" hangingPunct="1"/>
            <a:r>
              <a:rPr lang="pt-BR" altLang="pt-BR" sz="2000" b="1" dirty="0"/>
              <a:t>O maior posto espiritual de uma nação teocrática</a:t>
            </a:r>
          </a:p>
          <a:p>
            <a:pPr algn="just" eaLnBrk="1" hangingPunct="1"/>
            <a:r>
              <a:rPr lang="pt-BR" altLang="pt-BR" sz="2000" b="1" dirty="0"/>
              <a:t>O sacerdócio foi prometido não somente a ele, mas á toda sua descendência!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314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MOISÉS</a:t>
            </a:r>
          </a:p>
          <a:p>
            <a:pPr algn="just" eaLnBrk="1" hangingPunct="1"/>
            <a:r>
              <a:rPr lang="pt-BR" altLang="pt-BR" sz="2000" b="1" dirty="0"/>
              <a:t>O caçula.</a:t>
            </a:r>
          </a:p>
          <a:p>
            <a:pPr algn="just" eaLnBrk="1" hangingPunct="1"/>
            <a:r>
              <a:rPr lang="pt-BR" altLang="pt-BR" sz="2000" b="1" dirty="0"/>
              <a:t>Líder – havia liderado os exércitos do Egito quando estava na corte egípcia. Aliás, havia sido preparado para ser o FUTURO FARAÓ!</a:t>
            </a:r>
          </a:p>
          <a:p>
            <a:pPr algn="just" eaLnBrk="1" hangingPunct="1"/>
            <a:r>
              <a:rPr lang="pt-BR" altLang="pt-BR" sz="2000" b="1" dirty="0"/>
              <a:t>Juiz – julgava Israel da manhã à tarde.</a:t>
            </a:r>
          </a:p>
          <a:p>
            <a:pPr algn="just" eaLnBrk="1" hangingPunct="1"/>
            <a:r>
              <a:rPr lang="pt-BR" altLang="pt-BR" sz="2000" b="1" dirty="0"/>
              <a:t>Líder militar – Israel saía á guerra sob suas orientações.</a:t>
            </a:r>
          </a:p>
          <a:p>
            <a:pPr algn="just" eaLnBrk="1" hangingPunct="1"/>
            <a:r>
              <a:rPr lang="pt-BR" altLang="pt-BR" sz="2000" b="1" dirty="0"/>
              <a:t>Falava face à face com Deus.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O CIÚMES BROTOU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77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algn="just" eaLnBrk="1" hangingPunct="1"/>
            <a:r>
              <a:rPr lang="pt-BR" altLang="pt-BR" sz="2000" b="1" dirty="0"/>
              <a:t>NO MOMENTO DA RECLAMAÇÃO, SEMPRE SE ACHAM MOTIVOS PARA RECLAMAR</a:t>
            </a:r>
          </a:p>
          <a:p>
            <a:pPr algn="just" eaLnBrk="1" hangingPunct="1"/>
            <a:r>
              <a:rPr lang="pt-BR" altLang="pt-BR" sz="2000" b="1" dirty="0"/>
              <a:t>Sua esposa é </a:t>
            </a:r>
            <a:r>
              <a:rPr lang="pt-BR" altLang="pt-BR" sz="2000" b="1" dirty="0" err="1"/>
              <a:t>cuzita</a:t>
            </a:r>
            <a:r>
              <a:rPr lang="pt-BR" altLang="pt-BR" sz="2000" b="1" dirty="0"/>
              <a:t> – mas eles já eram casados a quanto tempo? Só agora os cunhados falaram isso?</a:t>
            </a:r>
          </a:p>
          <a:p>
            <a:pPr algn="just" eaLnBrk="1" hangingPunct="1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Aparentemente, 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Miriã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e Arão estavam aborrecidos por causa da esposa 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cuxita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de Moisés. 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Zípora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era uma estrangeira, vinda de 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Midiã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Êx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3:1). Vemos assim que, mesmo entre a “elite” de Israel, a degradação da natureza humana se revela de maneira desagradável. </a:t>
            </a:r>
          </a:p>
          <a:p>
            <a:pPr algn="just" eaLnBrk="1" hangingPunct="1"/>
            <a:endParaRPr lang="pt-BR" altLang="pt-BR" sz="3200" b="0" i="0" dirty="0">
              <a:solidFill>
                <a:srgbClr val="767777"/>
              </a:solidFill>
              <a:effectLst/>
              <a:latin typeface="Roboto" panose="02000000000000000000" pitchFamily="2" charset="0"/>
            </a:endParaRPr>
          </a:p>
          <a:p>
            <a:pPr algn="just" fontAlgn="base"/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Cedendo ao espírito de descontentamento,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achou motivos de queixa nos acontecimentos que Deus de maneira especial dirigira. O casamento de Moisés lhe fora desagradável. O haver ele escolhido uma mulher de outra nação, em vez de tomar esposa dentre os hebreus, foi uma ofensa à sua família e ao orgulho nacional.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Zípora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era tratada com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mal-disfarçado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desprezo.</a:t>
            </a:r>
          </a:p>
          <a:p>
            <a:pPr algn="just" fontAlgn="base"/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Embora fosse chamada "mulher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cusita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" (Núm. 12:1), era a esposa de Moisés midianita e, assim, descendente de Abraão. Na aparência pessoal ela diferia dos hebreus, tendo a pele de cor um pouco mais escura. Se bem não fosse israelita,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Zípora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era adoradora do verdadeiro Deus. Tinha disposição tímida, acanhada, e era gentil, afetuosa, e grandemente sensível à vista do sofrimento; e foi por esta razão que Moisés, quando a caminho para o Egito, consentiu que ela voltasse a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Midiã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. Ele quis poupar-lhe</a:t>
            </a:r>
            <a:r>
              <a:rPr lang="pt-BR" sz="3200" b="0" i="0" dirty="0">
                <a:solidFill>
                  <a:srgbClr val="716C6C"/>
                </a:solidFill>
                <a:effectLst/>
                <a:latin typeface="Lato"/>
              </a:rPr>
              <a:t> 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a dor de testemunhar os juízos que deveriam cair sobre os egípcios.</a:t>
            </a:r>
          </a:p>
          <a:p>
            <a:pPr algn="just" fontAlgn="base"/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Quando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Zípora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se reuniu a seu povo no deserto, viu que os encargos dele lhe estavam esgotando as forças, e deu a conhecer seus temores a Jetro, que sugeriu medidas para o aliviarem. Nisso estava a principal razão da antipatia de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para com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Zípora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. Doendo-se muito da suposta negligência manifestada a ela e Arão, considerou a esposa de Moisés como a causa, concluindo que sua influência o impedira de os tomar em seus conselhos como antes fazia. Houvesse Arão permanecido firme pelo que era reto, e poderia ter reprimido o mal; mas, em vez de mostrar a </a:t>
            </a:r>
            <a:r>
              <a:rPr lang="pt-BR" sz="3200" b="0" i="0" dirty="0" err="1">
                <a:solidFill>
                  <a:srgbClr val="000000"/>
                </a:solidFill>
                <a:effectLst/>
                <a:latin typeface="Lato"/>
              </a:rPr>
              <a:t>Miriã</a:t>
            </a:r>
            <a:r>
              <a:rPr lang="pt-BR" sz="3200" b="0" i="0" dirty="0">
                <a:solidFill>
                  <a:srgbClr val="000000"/>
                </a:solidFill>
                <a:effectLst/>
                <a:latin typeface="Lato"/>
              </a:rPr>
              <a:t> a pecaminosidade de sua conduta, compartilhou-lhe os sentimentos, deu ouvidos às suas palavras de queixa, e assim veio a partilhar de seus ciúmes. Patriarcas e profetas 384.</a:t>
            </a:r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975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OS MOTIVOS REAIS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4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37AD82-A2E2-4DCA-A321-75616E08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6E76-2019-4AE7-8506-FDA4E89EE4C0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038580-60C0-4089-8EFC-E64FB631C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76F790-38AB-4BA4-BC05-4949B1C32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1D0A8-2C9F-4CBA-9539-C6E9135212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102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6A2D16-248D-4E92-90A1-9F3C34A36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979E-C051-4473-8447-11717877F528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B272FD-A0C6-403D-BDCA-B9003110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FAD201-7BE0-4B98-BFB1-779EA73A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DA849-385C-4E49-B6F2-50DE005ACE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069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15C45F-1AED-4B01-B512-595BD13B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FEC2B-6D39-4D81-8D93-7DD67D040199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657B60-5AA0-44AE-9943-8A7D56F4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25830B-D798-4031-B019-4086CBE7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18B3E-2DC0-4B2F-A7E7-20AF0AF23B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530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F585D2-69F4-4D7A-BC97-8E59ECE6E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9D1B0-F60C-4B5E-AE29-7D9FFA3A5488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6802E7-A6DA-411D-8067-A70C1ED5E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FCF2A8-DF12-463A-B7B6-5B4CD5A8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7D935-65EF-496C-ADEF-DF442B678A6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8852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CD67EF-8F31-4156-B3DE-E0EC014B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A709C-ECE4-41C6-B9D6-3AF03C179342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5410CA-76D2-4ED2-8827-ED11E9CC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5E3084-3599-4183-A982-94928B96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35022-3D50-4C60-B0CA-32C28F94C3C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0341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CD9A543-2E0B-4355-AE43-62E49DD78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1172D-5F99-4E2A-9D36-6B6E83091326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D74E65A-0753-4401-A656-12AB14F4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7D23D562-2EF5-4209-809C-624DAAE2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6D2F5-5C75-4D00-927F-AE9C0653595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161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1F5512A1-4873-4C76-AC4C-CDC28B2A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B617B-16EC-4880-90CA-9AB70BCB8107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D131BC29-AF46-463E-AEB6-141B7A82D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DA493887-78BD-4F16-85D0-E206CFFA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4D7B6-19E3-437E-836E-0DC6BFAAC2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128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14BF8AE5-7773-403B-8132-EB8205455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A38E4-38AE-4228-92CC-E480136A4A01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6F83FB53-133F-4185-96BB-0D6E8C99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3D20766C-4CFA-48C3-99E8-F359F55B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45E4-9CFC-4FB9-A5ED-0CAA9BE402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073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747D08CC-97AA-4F5E-A769-9A63ABFBC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CFA34-27AF-4169-884A-AFB5DAA8FDCF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008BD3EA-2E70-4171-9E7E-007C291A2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D5317CA7-EA75-4146-B317-CB1E7473B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1A250-8ED8-41E0-89EE-E5281FD16F0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751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24605914-4C6E-4C98-AF47-A240AFF8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A069-067F-4C12-89C7-2FF829E75F7E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42ECDD7-670F-48F8-B418-95874BEF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E6C2ADA0-6A85-48FB-BB38-FAA52EF5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8890-8A1A-4151-9384-022D570DAD3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301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C87F1229-C20D-487F-95C1-F217509CC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B16D-6BD6-4F16-84C9-F6E129CA1014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E533CD2-6303-46C2-B690-A1D00DCE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30AB98D6-AF28-421B-9C56-A48BBFDC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42FB0-C3B8-45C3-8CAD-F2A3A21B15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236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FF246004-4B27-4C96-8A1C-301966E157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B80727FE-3C3C-4C86-A499-D88086D8FB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4A2262-104D-4948-B898-7068BFCC0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0CCCCC-0B4B-41C5-8AFA-8375B0187DDE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49F88D-8C4F-4B35-8F72-F19B5EBFA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AFC19D-903E-4E76-A9FA-CE01DE2BF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50BC43-2823-45B5-8D2F-169D22CF1BB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C91B163-92C8-4129-8FCC-AA8218823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474F6AA-BD0B-46B0-AD6C-11089032ECAC}"/>
              </a:ext>
            </a:extLst>
          </p:cNvPr>
          <p:cNvSpPr txBox="1">
            <a:spLocks/>
          </p:cNvSpPr>
          <p:nvPr/>
        </p:nvSpPr>
        <p:spPr>
          <a:xfrm>
            <a:off x="0" y="5085184"/>
            <a:ext cx="12192000" cy="1152128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Liderança Inquieta</a:t>
            </a:r>
          </a:p>
          <a:p>
            <a:pPr algn="ctr" eaLnBrk="1" hangingPunct="1"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Pr. Marcelo Augusto De Carvalho</a:t>
            </a:r>
            <a:endParaRPr lang="pt-BR" sz="6000" b="1" spc="50" dirty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603EDF-0BFB-4625-9D1F-19245C343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Reclamação profética</a:t>
            </a:r>
          </a:p>
        </p:txBody>
      </p:sp>
    </p:spTree>
    <p:extLst>
      <p:ext uri="{BB962C8B-B14F-4D97-AF65-F5344CB8AC3E}">
        <p14:creationId xmlns:p14="http://schemas.microsoft.com/office/powerpoint/2010/main" val="387238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E1A60DC-4F5F-4950-BBFA-9A904D096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66" y="0"/>
            <a:ext cx="10103867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Já privilegiados</a:t>
            </a:r>
          </a:p>
        </p:txBody>
      </p:sp>
    </p:spTree>
    <p:extLst>
      <p:ext uri="{BB962C8B-B14F-4D97-AF65-F5344CB8AC3E}">
        <p14:creationId xmlns:p14="http://schemas.microsoft.com/office/powerpoint/2010/main" val="185460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FF5CE21-C45F-4B5B-8F20-4A4403011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Queremos mais poder</a:t>
            </a:r>
          </a:p>
        </p:txBody>
      </p:sp>
    </p:spTree>
    <p:extLst>
      <p:ext uri="{BB962C8B-B14F-4D97-AF65-F5344CB8AC3E}">
        <p14:creationId xmlns:p14="http://schemas.microsoft.com/office/powerpoint/2010/main" val="2904762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C86E3C1-AD63-428D-9DF4-FCFFEC211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1124744"/>
            <a:ext cx="472784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Liderar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É servir</a:t>
            </a: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Neurose Hipocrisia</a:t>
            </a:r>
          </a:p>
        </p:txBody>
      </p:sp>
    </p:spTree>
    <p:extLst>
      <p:ext uri="{BB962C8B-B14F-4D97-AF65-F5344CB8AC3E}">
        <p14:creationId xmlns:p14="http://schemas.microsoft.com/office/powerpoint/2010/main" val="2001768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5052379-5405-4D31-8212-40C2C8EB6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Deus castigou</a:t>
            </a:r>
          </a:p>
        </p:txBody>
      </p:sp>
    </p:spTree>
    <p:extLst>
      <p:ext uri="{BB962C8B-B14F-4D97-AF65-F5344CB8AC3E}">
        <p14:creationId xmlns:p14="http://schemas.microsoft.com/office/powerpoint/2010/main" val="25646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09AF43-9285-44F3-B5DA-37B6130FE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Moisés suportou essa traição?</a:t>
            </a:r>
          </a:p>
        </p:txBody>
      </p:sp>
    </p:spTree>
    <p:extLst>
      <p:ext uri="{BB962C8B-B14F-4D97-AF65-F5344CB8AC3E}">
        <p14:creationId xmlns:p14="http://schemas.microsoft.com/office/powerpoint/2010/main" val="2463785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7CF4C06-9DBD-4671-A65D-78EC898E6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Cuidado com a língua!</a:t>
            </a:r>
          </a:p>
        </p:txBody>
      </p:sp>
    </p:spTree>
    <p:extLst>
      <p:ext uri="{BB962C8B-B14F-4D97-AF65-F5344CB8AC3E}">
        <p14:creationId xmlns:p14="http://schemas.microsoft.com/office/powerpoint/2010/main" val="1571087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C220B8B-4FDC-484C-9C12-B48E8B26F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Criticar os servos de Deus é grave</a:t>
            </a:r>
          </a:p>
        </p:txBody>
      </p:sp>
    </p:spTree>
    <p:extLst>
      <p:ext uri="{BB962C8B-B14F-4D97-AF65-F5344CB8AC3E}">
        <p14:creationId xmlns:p14="http://schemas.microsoft.com/office/powerpoint/2010/main" val="644558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EAD57A6-439F-4BBE-81BF-84A3DA1F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32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3E81CC-12E3-4F08-8710-772D261A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3451"/>
            <a:ext cx="12192000" cy="87249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1991544" y="5385990"/>
            <a:ext cx="813690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Números 12.1-3</a:t>
            </a:r>
          </a:p>
        </p:txBody>
      </p:sp>
    </p:spTree>
    <p:extLst>
      <p:ext uri="{BB962C8B-B14F-4D97-AF65-F5344CB8AC3E}">
        <p14:creationId xmlns:p14="http://schemas.microsoft.com/office/powerpoint/2010/main" val="966632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684133C-446C-406C-98CE-5ED324F0D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22"/>
          <a:stretch/>
        </p:blipFill>
        <p:spPr>
          <a:xfrm>
            <a:off x="0" y="0"/>
            <a:ext cx="12192000" cy="70294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Lideranças humanas tem problemas</a:t>
            </a:r>
          </a:p>
        </p:txBody>
      </p:sp>
    </p:spTree>
    <p:extLst>
      <p:ext uri="{BB962C8B-B14F-4D97-AF65-F5344CB8AC3E}">
        <p14:creationId xmlns:p14="http://schemas.microsoft.com/office/powerpoint/2010/main" val="377326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11CC33-D207-4657-8B6F-6B107E8C7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0"/>
            <a:ext cx="1221668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8136904" y="472018"/>
            <a:ext cx="364772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Miriã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Mais velha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Dons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Líder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Profeta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Musicista</a:t>
            </a:r>
          </a:p>
        </p:txBody>
      </p:sp>
    </p:spTree>
    <p:extLst>
      <p:ext uri="{BB962C8B-B14F-4D97-AF65-F5344CB8AC3E}">
        <p14:creationId xmlns:p14="http://schemas.microsoft.com/office/powerpoint/2010/main" val="2461622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1FF348C-6A89-4546-815B-970816D25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876BAE0-1181-4C3F-ADB8-232FD2106BE0}"/>
              </a:ext>
            </a:extLst>
          </p:cNvPr>
          <p:cNvSpPr/>
          <p:nvPr/>
        </p:nvSpPr>
        <p:spPr>
          <a:xfrm>
            <a:off x="6984776" y="472018"/>
            <a:ext cx="465584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Arão</a:t>
            </a: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Do meio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Sumo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Líder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Descendência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Modelo</a:t>
            </a:r>
          </a:p>
        </p:txBody>
      </p:sp>
    </p:spTree>
    <p:extLst>
      <p:ext uri="{BB962C8B-B14F-4D97-AF65-F5344CB8AC3E}">
        <p14:creationId xmlns:p14="http://schemas.microsoft.com/office/powerpoint/2010/main" val="2863220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17A1DA7-D318-4E57-BBAD-3037BB435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0"/>
            <a:ext cx="1221668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A5DDDD8-D479-408E-88EF-2D85A799AAA9}"/>
              </a:ext>
            </a:extLst>
          </p:cNvPr>
          <p:cNvSpPr/>
          <p:nvPr/>
        </p:nvSpPr>
        <p:spPr>
          <a:xfrm>
            <a:off x="7344816" y="472018"/>
            <a:ext cx="465584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Moisés</a:t>
            </a: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Caçula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Líder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Juiz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Militar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Face a face</a:t>
            </a:r>
          </a:p>
        </p:txBody>
      </p:sp>
    </p:spTree>
    <p:extLst>
      <p:ext uri="{BB962C8B-B14F-4D97-AF65-F5344CB8AC3E}">
        <p14:creationId xmlns:p14="http://schemas.microsoft.com/office/powerpoint/2010/main" val="221218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A8C4EC9-8F07-433B-A616-8D5732BD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1668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69600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ciúmes brotou</a:t>
            </a:r>
          </a:p>
        </p:txBody>
      </p:sp>
    </p:spTree>
    <p:extLst>
      <p:ext uri="{BB962C8B-B14F-4D97-AF65-F5344CB8AC3E}">
        <p14:creationId xmlns:p14="http://schemas.microsoft.com/office/powerpoint/2010/main" val="2319719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E765A53-1677-4F67-B220-1A2F105C0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40466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Motivos pra reclamar</a:t>
            </a:r>
          </a:p>
        </p:txBody>
      </p:sp>
    </p:spTree>
    <p:extLst>
      <p:ext uri="{BB962C8B-B14F-4D97-AF65-F5344CB8AC3E}">
        <p14:creationId xmlns:p14="http://schemas.microsoft.com/office/powerpoint/2010/main" val="1521017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A084C3-7766-4C1C-B4AD-BC1E5534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verdade...</a:t>
            </a:r>
          </a:p>
        </p:txBody>
      </p:sp>
    </p:spTree>
    <p:extLst>
      <p:ext uri="{BB962C8B-B14F-4D97-AF65-F5344CB8AC3E}">
        <p14:creationId xmlns:p14="http://schemas.microsoft.com/office/powerpoint/2010/main" val="8094096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2803</Words>
  <Application>Microsoft Office PowerPoint</Application>
  <PresentationFormat>Widescreen</PresentationFormat>
  <Paragraphs>128</Paragraphs>
  <Slides>18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5" baseType="lpstr">
      <vt:lpstr>Arial</vt:lpstr>
      <vt:lpstr>Berlin Sans FB</vt:lpstr>
      <vt:lpstr>Berlin Sans FB Demi</vt:lpstr>
      <vt:lpstr>Calibri</vt:lpstr>
      <vt:lpstr>Lato</vt:lpstr>
      <vt:lpstr>Roboto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LIÇÃO DA ESCOLA SABATINA 3 T 2021</dc:subject>
  <dc:creator>4TONS - Pr. Marcelo Augusto de Carvalho</dc:creator>
  <cp:keywords>www.4tons.com.br</cp:keywords>
  <dc:description>COMÉRCIO PROIBIDO. USO PESSOAL</dc:description>
  <cp:lastModifiedBy>UCB - Marcelo Augusto de Carvalho</cp:lastModifiedBy>
  <cp:revision>54</cp:revision>
  <dcterms:created xsi:type="dcterms:W3CDTF">2020-11-08T13:12:27Z</dcterms:created>
  <dcterms:modified xsi:type="dcterms:W3CDTF">2021-08-28T18:01:29Z</dcterms:modified>
  <cp:category>MINISTÉRIO DA SAÚDE-DESCANSO</cp:category>
</cp:coreProperties>
</file>