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65" r:id="rId3"/>
    <p:sldId id="390" r:id="rId4"/>
    <p:sldId id="408" r:id="rId5"/>
    <p:sldId id="409" r:id="rId6"/>
    <p:sldId id="410" r:id="rId7"/>
    <p:sldId id="411" r:id="rId8"/>
    <p:sldId id="412" r:id="rId9"/>
    <p:sldId id="413" r:id="rId10"/>
    <p:sldId id="417" r:id="rId11"/>
    <p:sldId id="418" r:id="rId12"/>
    <p:sldId id="414" r:id="rId13"/>
    <p:sldId id="415" r:id="rId14"/>
    <p:sldId id="416" r:id="rId15"/>
    <p:sldId id="419" r:id="rId16"/>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0" autoAdjust="0"/>
  </p:normalViewPr>
  <p:slideViewPr>
    <p:cSldViewPr>
      <p:cViewPr varScale="1">
        <p:scale>
          <a:sx n="47" d="100"/>
          <a:sy n="47" d="100"/>
        </p:scale>
        <p:origin x="1392" y="36"/>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28/09/2021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Autores: Gerald </a:t>
            </a:r>
            <a:r>
              <a:rPr lang="pt-BR" sz="1200" b="1" kern="1200" dirty="0" err="1">
                <a:solidFill>
                  <a:schemeClr val="tx1"/>
                </a:solidFill>
                <a:effectLst/>
                <a:latin typeface="+mn-lt"/>
                <a:ea typeface="+mn-ea"/>
                <a:cs typeface="+mn-cs"/>
              </a:rPr>
              <a:t>Klingbeil</a:t>
            </a:r>
            <a:r>
              <a:rPr lang="pt-BR" sz="1200" b="1" kern="1200" dirty="0">
                <a:solidFill>
                  <a:schemeClr val="tx1"/>
                </a:solidFill>
                <a:effectLst/>
                <a:latin typeface="+mn-lt"/>
                <a:ea typeface="+mn-ea"/>
                <a:cs typeface="+mn-cs"/>
              </a:rPr>
              <a:t> e Chantal </a:t>
            </a:r>
            <a:r>
              <a:rPr lang="pt-BR" sz="1200" b="1" kern="1200" dirty="0" err="1">
                <a:solidFill>
                  <a:schemeClr val="tx1"/>
                </a:solidFill>
                <a:effectLst/>
                <a:latin typeface="+mn-lt"/>
                <a:ea typeface="+mn-ea"/>
                <a:cs typeface="+mn-cs"/>
              </a:rPr>
              <a:t>Klingbeil</a:t>
            </a: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Adaptação: Pr. Marcelo Augusto de </a:t>
            </a:r>
            <a:r>
              <a:rPr lang="pt-BR" sz="1200" b="1" kern="1200">
                <a:solidFill>
                  <a:schemeClr val="tx1"/>
                </a:solidFill>
                <a:effectLst/>
                <a:latin typeface="+mn-lt"/>
                <a:ea typeface="+mn-ea"/>
                <a:cs typeface="+mn-cs"/>
              </a:rPr>
              <a:t>Carvalho 30/08/2021 </a:t>
            </a:r>
            <a:r>
              <a:rPr lang="pt-BR" sz="1200" b="1" kern="1200" dirty="0">
                <a:solidFill>
                  <a:schemeClr val="tx1"/>
                </a:solidFill>
                <a:effectLst/>
                <a:latin typeface="+mn-lt"/>
                <a:ea typeface="+mn-ea"/>
                <a:cs typeface="+mn-cs"/>
              </a:rPr>
              <a:t>Artur Nogueira SP</a:t>
            </a:r>
          </a:p>
          <a:p>
            <a:pPr marL="0" marR="0" lvl="0" indent="0" algn="l" defTabSz="914400" rtl="0" eaLnBrk="1" fontAlgn="base"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lgn="just" eaLnBrk="1" hangingPunct="1"/>
            <a:r>
              <a:rPr lang="pt-BR" altLang="pt-BR" sz="2000" b="1" dirty="0"/>
              <a:t>O QUE A HIPOCRISIA NOS CAUSA?</a:t>
            </a:r>
          </a:p>
          <a:p>
            <a:pPr algn="just" eaLnBrk="1" hangingPunct="1"/>
            <a:r>
              <a:rPr lang="pt-BR" altLang="pt-BR" sz="2000" b="1" dirty="0"/>
              <a:t>Fomos feitos para ser o que Deus planejou que fôssemos.</a:t>
            </a:r>
          </a:p>
          <a:p>
            <a:pPr algn="just" eaLnBrk="1" hangingPunct="1"/>
            <a:r>
              <a:rPr lang="pt-BR" altLang="pt-BR" sz="2000" b="1" dirty="0"/>
              <a:t>Quando acreditamos nisso, declaramos isso, mas vivemos OUTRA COISA, instala-se em nossa alma um CONFLITO INTERNO sem precedentes.</a:t>
            </a:r>
          </a:p>
          <a:p>
            <a:pPr algn="just" eaLnBrk="1" hangingPunct="1"/>
            <a:r>
              <a:rPr lang="pt-BR" altLang="pt-BR" sz="2000" b="1" dirty="0"/>
              <a:t>A SAÚDE ESPIRITUAL entra em colapso, que passa a influencia a SAÚDE EMOCIONAL – nascendo daí enormes neuroses, que depois podem somatizar na SAÚDE CORPORAL trazendo doenças quase incuráveis, pois as raízes de tais males serão profundas.</a:t>
            </a:r>
          </a:p>
          <a:p>
            <a:pPr algn="just" eaLnBrk="1" hangingPunct="1"/>
            <a:r>
              <a:rPr lang="pt-BR" altLang="pt-BR" sz="2000" b="1" dirty="0"/>
              <a:t>Imagine o que é VIVER MENTINDO, e tentando enganar a todos à nossa volta para que não descubram a VERDADE a nosso respeito?</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547677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eaLnBrk="1" hangingPunct="1"/>
            <a:r>
              <a:rPr lang="pt-BR" altLang="pt-BR" sz="2000" b="1" dirty="0"/>
              <a:t>APODRECE TODA A ALMA HUMANA</a:t>
            </a:r>
          </a:p>
          <a:p>
            <a:pPr algn="just" eaLnBrk="1" hangingPunct="1"/>
            <a:r>
              <a:rPr lang="pt-BR" sz="3200" b="1" i="0" dirty="0">
                <a:solidFill>
                  <a:srgbClr val="000000"/>
                </a:solidFill>
                <a:effectLst/>
                <a:latin typeface="Lato"/>
              </a:rPr>
              <a:t>A hipocrisia dos fariseus era o produto do egoísmo. </a:t>
            </a:r>
            <a:r>
              <a:rPr lang="pt-BR" sz="3200" b="0" i="0" dirty="0">
                <a:solidFill>
                  <a:srgbClr val="000000"/>
                </a:solidFill>
                <a:effectLst/>
                <a:latin typeface="Lato"/>
              </a:rPr>
              <a:t>A glorificação deles próprios, eis o objetivo de sua vida. Era isso que os levava a perverter e aplicar mal as Escrituras, e os cegava ao desígnio da missão de Cristo. Esse mal sutil, os próprios discípulos de Cristo se achavam em risco de alimentar. Os que se haviam contado como seguidores de Jesus, mas não tinham deixado tudo a fim de se tornar Seus discípulos, eram em grande parte influenciados pelos raciocínios dos fariseus. Achavam-se muitas vezes vacilantes entre a fé e a incredulidade, e não discerniam os tesouros de sabedoria ocultos em Cristo. Os próprios discípulos, conquanto exteriormente a tudo houvessem renunciado por amor de Jesus, não tinham, no coração, deixado de buscar grandes coisas para si mesmos. Era esse espírito que motivara a disputa de quem seria o maior. </a:t>
            </a:r>
            <a:r>
              <a:rPr lang="pt-BR" sz="3200" b="1" i="0" dirty="0">
                <a:solidFill>
                  <a:srgbClr val="000000"/>
                </a:solidFill>
                <a:effectLst/>
                <a:latin typeface="Lato"/>
              </a:rPr>
              <a:t>Era isso que se interpunha entre eles e Cristo, fazendo-os tão apáticos para com Sua missão de sacrifício, tão tardios em compreender o mistério da redenção.</a:t>
            </a:r>
            <a:r>
              <a:rPr lang="pt-BR" sz="3200" b="0" i="0" dirty="0">
                <a:solidFill>
                  <a:srgbClr val="000000"/>
                </a:solidFill>
                <a:effectLst/>
                <a:latin typeface="Lato"/>
              </a:rPr>
              <a:t> Como o fermento, se deixado a completar sua obra, </a:t>
            </a:r>
            <a:r>
              <a:rPr lang="pt-BR" sz="3200" b="1" i="0" dirty="0">
                <a:solidFill>
                  <a:srgbClr val="000000"/>
                </a:solidFill>
                <a:effectLst/>
                <a:latin typeface="Lato"/>
              </a:rPr>
              <a:t>produzirá corrupção e ruína, assim o espírito de egoísmo, sendo nutrido, opera a ruína da alma.</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1983145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EXEMPLOS DE PESSOAS HIPÓCRITAS NA BÍBLIA</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100178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lgn="just" eaLnBrk="1" hangingPunct="1"/>
            <a:r>
              <a:rPr lang="pt-BR" altLang="pt-BR" sz="2000" b="1" dirty="0"/>
              <a:t>ABSALÃO – o filho hipócrita – na frente tratava bem o pai, o rei Davi, mas por trás roubava o coração do povo, até finalmente liderar uma revolta.</a:t>
            </a:r>
          </a:p>
          <a:p>
            <a:pPr algn="just" eaLnBrk="1" hangingPunct="1"/>
            <a:r>
              <a:rPr lang="pt-BR" altLang="pt-BR" sz="2000" b="1" dirty="0"/>
              <a:t>DALILA – a cônjuge hipócrita – na frente tratava Sansão com amor, mas o fazia apenas para descobrir a razão de seu segredo, e por isto entrega-lo a seus inimigos.</a:t>
            </a:r>
          </a:p>
          <a:p>
            <a:pPr algn="just" eaLnBrk="1" hangingPunct="1"/>
            <a:r>
              <a:rPr lang="pt-BR" altLang="pt-BR" sz="2000" b="1" dirty="0"/>
              <a:t>JUDAS – o discípulo hipócrita – na frente era conhecido como o amigo de Jesus, mas planejou por meses entregar a Cristo aos líderes de Israel.</a:t>
            </a:r>
          </a:p>
          <a:p>
            <a:pPr algn="just" eaLnBrk="1" hangingPunct="1"/>
            <a:r>
              <a:rPr lang="pt-BR" altLang="pt-BR" sz="2000" b="1" dirty="0"/>
              <a:t>ANANIAS E SAFIRA – o casal crente hipócrita – na frente da Igreja venderam a fachada de fiéis mordomos do Senhor, mas por trás mentiram até ao Espírito Santo.</a:t>
            </a:r>
          </a:p>
          <a:p>
            <a:pPr algn="just" eaLnBrk="1" hangingPunct="1"/>
            <a:r>
              <a:rPr lang="pt-BR" altLang="pt-BR" sz="2000" b="1" dirty="0"/>
              <a:t>OS ESCRIBAS E FARISEUS – eram os líderes hipócritas!</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101615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algn="just" eaLnBrk="1" hangingPunct="1"/>
            <a:r>
              <a:rPr lang="pt-BR" altLang="pt-BR" sz="2000" b="1" dirty="0"/>
              <a:t>MESMO ASSIM, COMO JESUS TRATOU OS HIPÓCRITAS DE SEU TEMPO?</a:t>
            </a:r>
          </a:p>
          <a:p>
            <a:pPr algn="just" eaLnBrk="1" hangingPunct="1"/>
            <a:endParaRPr lang="pt-BR" altLang="pt-BR" sz="2000" b="1" dirty="0"/>
          </a:p>
          <a:p>
            <a:pPr algn="just" eaLnBrk="1" hangingPunct="1"/>
            <a:r>
              <a:rPr lang="pt-BR" sz="3200" dirty="0"/>
              <a:t>Jesus proferiu palavras severas e diretas, mas Seu envolvimento com aqueles que Ele chamou de hipócritas foi cheio de amor e preocupação. “Jesus olhou demoradamente para o templo e, depois, para os ouvintes. No rosto do Filho de Deus, estava estampada a misericórdia divina. Com uma voz agitada por profunda angústia de coração e amargas lágrimas, Ele exclamou: ‘Jerusalém, Jerusalém, que matas os profetas e apedrejas os que te foram enviados! Quantas vezes quis Eu reunir os teus filhos, como a galinha ajunta os seus pintinhos debaixo das asas, e vós não o quisestes!’” (</a:t>
            </a:r>
            <a:r>
              <a:rPr lang="pt-BR" sz="3200" dirty="0" err="1"/>
              <a:t>Mt</a:t>
            </a:r>
            <a:r>
              <a:rPr lang="pt-BR" sz="3200" dirty="0"/>
              <a:t> 23:37; Ellen G. White, O Desejado de Todas as Nações, p. 620).</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358261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gn="just" eaLnBrk="1" hangingPunct="1"/>
            <a:r>
              <a:rPr lang="pt-BR" altLang="pt-BR" sz="2000" b="1" dirty="0"/>
              <a:t>APELO – pedir a Cristo: Limpa-me Senhor da minha hipocrisia, pois que ser saudável diante de ti.</a:t>
            </a:r>
          </a:p>
          <a:p>
            <a:pPr algn="just" eaLnBrk="1" hangingPunct="1"/>
            <a:endParaRPr lang="pt-BR" altLang="pt-BR" sz="2000" b="1" dirty="0"/>
          </a:p>
          <a:p>
            <a:pPr algn="just" eaLnBrk="1" hangingPunct="1"/>
            <a:r>
              <a:rPr lang="pt-BR" sz="3200" b="1" i="0" dirty="0">
                <a:solidFill>
                  <a:srgbClr val="000000"/>
                </a:solidFill>
                <a:effectLst/>
                <a:latin typeface="Lato"/>
              </a:rPr>
              <a:t>A religião de Cristo é a própria sinceridade. </a:t>
            </a:r>
            <a:r>
              <a:rPr lang="pt-BR" sz="3200" b="0" i="0" dirty="0">
                <a:solidFill>
                  <a:srgbClr val="000000"/>
                </a:solidFill>
                <a:effectLst/>
                <a:latin typeface="Lato"/>
              </a:rPr>
              <a:t>Zelo pela glória de Deus, eis o motivo implantado pelo Espírito Santo; e unicamente a eficaz operação do Espírito pode implantar esse motivo. O poder de Deus, somente, pode expulsar o egoísmo e a hipocrisia. Essa mudança é o sinal de Sua operação. Quando a fé que aceitamos destrói o egoísmo e o fingimento, quando nos leva a buscar a glória de Deus e não a nossa, podemos saber que é da devida espécie. "Pai, glorifica o Teu nome" João 12:28. era a nota tônica da vida de Cristo e, se O seguirmos, essa será a nota predominante em nossa vida. Ele nos manda "andar como Ele andou"; e "nisto sabemos que O conhecemos: se guardarmos os Seus mandamentos." I João 2:6 e 3.</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15</a:t>
            </a:fld>
            <a:endParaRPr lang="pt-BR" altLang="pt-BR">
              <a:latin typeface="Arial" panose="020B0604020202020204" pitchFamily="34" charset="0"/>
            </a:endParaRPr>
          </a:p>
        </p:txBody>
      </p:sp>
    </p:spTree>
    <p:extLst>
      <p:ext uri="{BB962C8B-B14F-4D97-AF65-F5344CB8AC3E}">
        <p14:creationId xmlns:p14="http://schemas.microsoft.com/office/powerpoint/2010/main" val="22641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r>
              <a:rPr lang="pt-BR" altLang="pt-BR" sz="2000" b="1" dirty="0"/>
              <a:t>Numa sociedade CAPITALISTA, ter algo bom é uma enorme vantagem. Imagine ter isto em dobro?</a:t>
            </a:r>
          </a:p>
          <a:p>
            <a:pPr algn="l" eaLnBrk="1" hangingPunct="1"/>
            <a:r>
              <a:rPr lang="pt-BR" altLang="pt-BR" sz="2000" b="1" dirty="0"/>
              <a:t>Mas nesse caso mencionado no texto, é pura desvantagem.</a:t>
            </a:r>
          </a:p>
          <a:p>
            <a:pPr algn="l" eaLnBrk="1" hangingPunct="1"/>
            <a:r>
              <a:rPr lang="pt-BR" altLang="pt-BR" sz="2000" b="1" dirty="0"/>
              <a:t>Ter UMA CARA é bom. Mas ter DUAS CARAS é horrível!</a:t>
            </a:r>
          </a:p>
          <a:p>
            <a:pPr algn="l" eaLnBrk="1" hangingPunct="1"/>
            <a:r>
              <a:rPr lang="pt-BR" altLang="pt-BR" sz="2000" b="1" dirty="0"/>
              <a:t>É um dos PIORES PECADOS dos quais Jesus nos condena severamente, pois nos trará consequências incalculáveis!</a:t>
            </a:r>
            <a:br>
              <a:rPr lang="pt-BR" altLang="pt-BR" sz="2000" b="1" dirty="0"/>
            </a:b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sz="3200" b="1" dirty="0"/>
              <a:t>HIPOCRISIA </a:t>
            </a:r>
          </a:p>
          <a:p>
            <a:pPr algn="just" eaLnBrk="1" hangingPunct="1"/>
            <a:r>
              <a:rPr lang="pt-BR" sz="3200" dirty="0"/>
              <a:t>Um hipócrita é um fingidor, que deseja parecer ser alguém que não é. O termo é usado sete vezes em Mateus 23 no discurso em que Jesus humilhou os escribas e fariseus, a principal liderança religiosa judaica (</a:t>
            </a:r>
            <a:r>
              <a:rPr lang="pt-BR" sz="3200" dirty="0" err="1"/>
              <a:t>Mt</a:t>
            </a:r>
            <a:r>
              <a:rPr lang="pt-BR" sz="3200" dirty="0"/>
              <a:t> 23:13, 14, 15, 23, 25, 27, 29). Nos evangelhos, Jesus ofereceu graça e perdão aos adúlteros, cobradores de impostos, prostitutas e assassinos, mas Ele demonstrou pouca compaixão pelos hipócritas (</a:t>
            </a:r>
            <a:r>
              <a:rPr lang="pt-BR" sz="3200" dirty="0" err="1"/>
              <a:t>Mt</a:t>
            </a:r>
            <a:r>
              <a:rPr lang="pt-BR" sz="3200" dirty="0"/>
              <a:t> 6:2, 5, 16; </a:t>
            </a:r>
            <a:r>
              <a:rPr lang="pt-BR" sz="3200" dirty="0" err="1"/>
              <a:t>Mt</a:t>
            </a:r>
            <a:r>
              <a:rPr lang="pt-BR" sz="3200" dirty="0"/>
              <a:t> 7:5; </a:t>
            </a:r>
            <a:r>
              <a:rPr lang="pt-BR" sz="3200" dirty="0" err="1"/>
              <a:t>Mt</a:t>
            </a:r>
            <a:r>
              <a:rPr lang="pt-BR" sz="3200" dirty="0"/>
              <a:t> 15:7-9; </a:t>
            </a:r>
            <a:r>
              <a:rPr lang="pt-BR" sz="3200" dirty="0" err="1"/>
              <a:t>Mt</a:t>
            </a:r>
            <a:r>
              <a:rPr lang="pt-BR" sz="3200" dirty="0"/>
              <a:t> 22:18)</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sz="3200" b="1" dirty="0"/>
              <a:t>QUAIS SÃO AS QUATRO CARACTERÍSTICAS PRINCIPAIS DE UM HIPÓCRITA? </a:t>
            </a:r>
            <a:r>
              <a:rPr lang="pt-BR" sz="3200" dirty="0" err="1"/>
              <a:t>Mt</a:t>
            </a:r>
            <a:r>
              <a:rPr lang="pt-BR" sz="3200" dirty="0"/>
              <a:t> 23:1-1</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368718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algn="just" eaLnBrk="1" hangingPunct="1"/>
            <a:r>
              <a:rPr lang="pt-BR" altLang="pt-BR" sz="2000" b="1" dirty="0"/>
              <a:t>CONTEXTO</a:t>
            </a:r>
          </a:p>
          <a:p>
            <a:pPr algn="just" eaLnBrk="1" hangingPunct="1"/>
            <a:r>
              <a:rPr lang="pt-BR" sz="3200" dirty="0"/>
              <a:t>Jesus associou quatro características aos escribas e fariseus. No âmbito do judaísmo do 1o século d.C., os fariseus representavam os conservadores religiosos. Eles estavam interessados na lei escrita e oral e enfatizavam a pureza ritual. No outro âmbito estavam os saduceus, um grupo de líderes, em sua maioria ricos, frequentemente associados à elite da classe sacerdotal. Eles eram muito helenizados (falavam grego e estavam familiarizados com a filosofia grega) e não acreditavam no juízo nem na ressurreição. Poderíamos descrevê-los como liberais. Ambos os grupos eram culpados de hipocrisia</a:t>
            </a:r>
            <a:r>
              <a:rPr lang="pt-BR" sz="2000" b="1" dirty="0"/>
              <a:t>.</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244104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gn="just" eaLnBrk="1" hangingPunct="1"/>
            <a:r>
              <a:rPr lang="pt-BR" altLang="pt-BR" sz="2000" b="1" dirty="0"/>
              <a:t>1 QUANDO NÃO FAZEMOS O QUE DIZEMOS</a:t>
            </a:r>
          </a:p>
          <a:p>
            <a:pPr algn="just" eaLnBrk="1" hangingPunct="1"/>
            <a:endParaRPr lang="pt-BR" altLang="pt-BR" sz="2000" b="1" dirty="0"/>
          </a:p>
          <a:p>
            <a:pPr algn="just" eaLnBrk="1" hangingPunct="1"/>
            <a:r>
              <a:rPr lang="pt-BR" sz="3200" dirty="0"/>
              <a:t>De acordo com Jesus, somos hipócritas quando não fazemos o que dizemos, quando tornamos a religião mais difícil para os outros sem aplicar os mesmos padrões a nós mesmos, quando queremos que outros aplaudam nosso fervor religioso e quando exigimos honra e reconhecimento que pertencem apenas ao Pai celestial</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41605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2 QUANDO TORNAMOS A RELIGIÃO MAIS DIFÍCIL PARA OS OUTROS SEM APLICAR OS MESMOS PADRÕES A NÓS MESMOS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170408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3 QUANDO QUEREMOS QUE OUTROS APLAUDAM NOSSO FERVOR RELIGIOSO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1958078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4 QUANDO EXIGIMOS HONRA E RECONHECIMENTO QUE PERTENCEM APENAS AO PAI CELESTIAL</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325987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28/09/2021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28/09/2021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28/09/2021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ny Stark, Homem de Ferro, vermelho, filmes">
            <a:extLst>
              <a:ext uri="{FF2B5EF4-FFF2-40B4-BE49-F238E27FC236}">
                <a16:creationId xmlns:a16="http://schemas.microsoft.com/office/drawing/2014/main" id="{7BCF381A-17B3-4F5F-BFFF-F04503E4E3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562"/>
          <a:stretch/>
        </p:blipFill>
        <p:spPr bwMode="auto">
          <a:xfrm>
            <a:off x="-24680" y="0"/>
            <a:ext cx="38164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8194D8B-F18B-479B-B342-D08E2416ADE0}"/>
              </a:ext>
            </a:extLst>
          </p:cNvPr>
          <p:cNvPicPr>
            <a:picLocks noChangeAspect="1"/>
          </p:cNvPicPr>
          <p:nvPr/>
        </p:nvPicPr>
        <p:blipFill rotWithShape="1">
          <a:blip r:embed="rId4"/>
          <a:srcRect l="29329"/>
          <a:stretch/>
        </p:blipFill>
        <p:spPr>
          <a:xfrm>
            <a:off x="3575720" y="1"/>
            <a:ext cx="8616280" cy="6858000"/>
          </a:xfrm>
          <a:prstGeom prst="rect">
            <a:avLst/>
          </a:prstGeom>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4797152"/>
            <a:ext cx="12192000" cy="1152128"/>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Ter Duas Caras Não É Vantagem</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CA88FAD-8EC7-4E42-A8F5-5C6E8E20C111}"/>
              </a:ext>
            </a:extLst>
          </p:cNvPr>
          <p:cNvPicPr>
            <a:picLocks noChangeAspect="1"/>
          </p:cNvPicPr>
          <p:nvPr/>
        </p:nvPicPr>
        <p:blipFill>
          <a:blip r:embed="rId3"/>
          <a:stretch>
            <a:fillRect/>
          </a:stretch>
        </p:blipFill>
        <p:spPr>
          <a:xfrm>
            <a:off x="0" y="-651510"/>
            <a:ext cx="12192000" cy="81610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Hipocrisia adoece</a:t>
            </a:r>
          </a:p>
        </p:txBody>
      </p:sp>
    </p:spTree>
    <p:extLst>
      <p:ext uri="{BB962C8B-B14F-4D97-AF65-F5344CB8AC3E}">
        <p14:creationId xmlns:p14="http://schemas.microsoft.com/office/powerpoint/2010/main" val="174572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B7FA90E-428C-4FA1-86CB-FA82F56CAE6A}"/>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Apodrece toda a alma</a:t>
            </a:r>
          </a:p>
        </p:txBody>
      </p:sp>
    </p:spTree>
    <p:extLst>
      <p:ext uri="{BB962C8B-B14F-4D97-AF65-F5344CB8AC3E}">
        <p14:creationId xmlns:p14="http://schemas.microsoft.com/office/powerpoint/2010/main" val="114164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FEEB4C8-1250-4DF0-B874-D99E1DF15498}"/>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Exemplos na Bíblia</a:t>
            </a:r>
          </a:p>
        </p:txBody>
      </p:sp>
    </p:spTree>
    <p:extLst>
      <p:ext uri="{BB962C8B-B14F-4D97-AF65-F5344CB8AC3E}">
        <p14:creationId xmlns:p14="http://schemas.microsoft.com/office/powerpoint/2010/main" val="2379802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A4B0023-D24F-41E5-8E78-233DD618AAD8}"/>
              </a:ext>
            </a:extLst>
          </p:cNvPr>
          <p:cNvPicPr>
            <a:picLocks noChangeAspect="1"/>
          </p:cNvPicPr>
          <p:nvPr/>
        </p:nvPicPr>
        <p:blipFill>
          <a:blip r:embed="rId3"/>
          <a:stretch>
            <a:fillRect/>
          </a:stretch>
        </p:blipFill>
        <p:spPr>
          <a:xfrm>
            <a:off x="-262"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6960096" y="1556792"/>
            <a:ext cx="5400600" cy="3477875"/>
          </a:xfrm>
          <a:prstGeom prst="rect">
            <a:avLst/>
          </a:prstGeom>
          <a:noFill/>
        </p:spPr>
        <p:txBody>
          <a:bodyPr wrap="square">
            <a:spAutoFit/>
          </a:bodyPr>
          <a:lstStyle/>
          <a:p>
            <a:pPr algn="ctr" eaLnBrk="1" hangingPunct="1">
              <a:defRPr/>
            </a:pP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Absalão</a:t>
            </a:r>
            <a:endPar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Dalila</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Judas</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Ananias e Safira</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Escribas</a:t>
            </a:r>
          </a:p>
        </p:txBody>
      </p:sp>
    </p:spTree>
    <p:extLst>
      <p:ext uri="{BB962C8B-B14F-4D97-AF65-F5344CB8AC3E}">
        <p14:creationId xmlns:p14="http://schemas.microsoft.com/office/powerpoint/2010/main" val="50185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ilmoralee, homem, maduro, velho, cara, retrato, Portraite, facial, cabelo, barba, lanoso, chapéu, cachecol, Preto, branco, Bw, Preto e branco, Mono, monocromático, fundo preto, Sombrio, político, ignorância, uninformed, bewildered, confuso, Nikon, D7100, 18300mm, Zoom, rua, Sincero, Cerveja, Devon, Inglaterra, Reino Unido">
            <a:extLst>
              <a:ext uri="{FF2B5EF4-FFF2-40B4-BE49-F238E27FC236}">
                <a16:creationId xmlns:a16="http://schemas.microsoft.com/office/drawing/2014/main" id="{DEBCB76A-7E66-4013-905A-23BA539318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D6821E-5B94-4D80-A2A1-A9BAF8CBF32E}"/>
              </a:ext>
            </a:extLst>
          </p:cNvPr>
          <p:cNvSpPr/>
          <p:nvPr/>
        </p:nvSpPr>
        <p:spPr>
          <a:xfrm>
            <a:off x="0" y="1268760"/>
            <a:ext cx="6240016" cy="1754326"/>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Jesus </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os tratou?</a:t>
            </a:r>
          </a:p>
        </p:txBody>
      </p:sp>
    </p:spTree>
    <p:extLst>
      <p:ext uri="{BB962C8B-B14F-4D97-AF65-F5344CB8AC3E}">
        <p14:creationId xmlns:p14="http://schemas.microsoft.com/office/powerpoint/2010/main" val="3578127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30D9BE-CDD2-4A58-ACE3-9F363591D0EC}"/>
              </a:ext>
            </a:extLst>
          </p:cNvPr>
          <p:cNvPicPr>
            <a:picLocks noChangeAspect="1"/>
          </p:cNvPicPr>
          <p:nvPr/>
        </p:nvPicPr>
        <p:blipFill>
          <a:blip r:embed="rId3"/>
          <a:stretch>
            <a:fillRect/>
          </a:stretch>
        </p:blipFill>
        <p:spPr>
          <a:xfrm>
            <a:off x="0" y="-605790"/>
            <a:ext cx="12191999" cy="8069580"/>
          </a:xfrm>
          <a:prstGeom prst="rect">
            <a:avLst/>
          </a:prstGeom>
        </p:spPr>
      </p:pic>
    </p:spTree>
    <p:extLst>
      <p:ext uri="{BB962C8B-B14F-4D97-AF65-F5344CB8AC3E}">
        <p14:creationId xmlns:p14="http://schemas.microsoft.com/office/powerpoint/2010/main" val="59286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Mateus 23.1-13</a:t>
            </a: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a, branco, Preto, velho, monocromático, retrato, óculos, fotografia, Cavalheiro, bigode, Pessoa, sorrir, homem, barba, boné, fotografia, Capacete, masculino, queixo, Preto e branco, Fotografia monocromática, Fotografia de retrato, Cuidados com a visão, Pêlos faciais, testa, King size dick">
            <a:extLst>
              <a:ext uri="{FF2B5EF4-FFF2-40B4-BE49-F238E27FC236}">
                <a16:creationId xmlns:a16="http://schemas.microsoft.com/office/drawing/2014/main" id="{80228216-5ED1-4B3A-B930-CF84304CF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D6821E-5B94-4D80-A2A1-A9BAF8CBF32E}"/>
              </a:ext>
            </a:extLst>
          </p:cNvPr>
          <p:cNvSpPr/>
          <p:nvPr/>
        </p:nvSpPr>
        <p:spPr>
          <a:xfrm>
            <a:off x="5951984" y="2348880"/>
            <a:ext cx="5231904" cy="1754326"/>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é </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hipocrisia?</a:t>
            </a:r>
          </a:p>
        </p:txBody>
      </p:sp>
    </p:spTree>
    <p:extLst>
      <p:ext uri="{BB962C8B-B14F-4D97-AF65-F5344CB8AC3E}">
        <p14:creationId xmlns:p14="http://schemas.microsoft.com/office/powerpoint/2010/main" val="3773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4351961-A4BF-4B61-A3B9-19D116E794DD}"/>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5879976"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Características</a:t>
            </a:r>
          </a:p>
        </p:txBody>
      </p:sp>
    </p:spTree>
    <p:extLst>
      <p:ext uri="{BB962C8B-B14F-4D97-AF65-F5344CB8AC3E}">
        <p14:creationId xmlns:p14="http://schemas.microsoft.com/office/powerpoint/2010/main" val="322784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513E23F-CD53-459E-B868-724390896F56}"/>
              </a:ext>
            </a:extLst>
          </p:cNvPr>
          <p:cNvPicPr>
            <a:picLocks noChangeAspect="1"/>
          </p:cNvPicPr>
          <p:nvPr/>
        </p:nvPicPr>
        <p:blipFill rotWithShape="1">
          <a:blip r:embed="rId3"/>
          <a:srcRect t="17451" b="8864"/>
          <a:stretch/>
        </p:blipFill>
        <p:spPr>
          <a:xfrm>
            <a:off x="609600" y="332656"/>
            <a:ext cx="10972800" cy="5053334"/>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Contexto dos escribas e fariseus</a:t>
            </a:r>
          </a:p>
        </p:txBody>
      </p:sp>
    </p:spTree>
    <p:extLst>
      <p:ext uri="{BB962C8B-B14F-4D97-AF65-F5344CB8AC3E}">
        <p14:creationId xmlns:p14="http://schemas.microsoft.com/office/powerpoint/2010/main" val="160692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68E99CE-B242-4AE5-B21E-C310C7EB6F13}"/>
              </a:ext>
            </a:extLst>
          </p:cNvPr>
          <p:cNvPicPr>
            <a:picLocks noChangeAspect="1"/>
          </p:cNvPicPr>
          <p:nvPr/>
        </p:nvPicPr>
        <p:blipFill>
          <a:blip r:embed="rId3"/>
          <a:stretch>
            <a:fillRect/>
          </a:stretch>
        </p:blipFill>
        <p:spPr>
          <a:xfrm>
            <a:off x="0" y="-1143000"/>
            <a:ext cx="12192000" cy="9144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1 Não fazemos o que dizemos</a:t>
            </a:r>
          </a:p>
        </p:txBody>
      </p:sp>
    </p:spTree>
    <p:extLst>
      <p:ext uri="{BB962C8B-B14F-4D97-AF65-F5344CB8AC3E}">
        <p14:creationId xmlns:p14="http://schemas.microsoft.com/office/powerpoint/2010/main" val="153217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F986490-BB1D-49A4-BE35-C30B56DB4844}"/>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830997"/>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2 Vale para os outros, não pra mim</a:t>
            </a:r>
          </a:p>
        </p:txBody>
      </p:sp>
    </p:spTree>
    <p:extLst>
      <p:ext uri="{BB962C8B-B14F-4D97-AF65-F5344CB8AC3E}">
        <p14:creationId xmlns:p14="http://schemas.microsoft.com/office/powerpoint/2010/main" val="299399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E0FBFB0-2113-44D7-AA6A-725B77C35216}"/>
              </a:ext>
            </a:extLst>
          </p:cNvPr>
          <p:cNvPicPr>
            <a:picLocks noChangeAspect="1"/>
          </p:cNvPicPr>
          <p:nvPr/>
        </p:nvPicPr>
        <p:blipFill>
          <a:blip r:embed="rId3"/>
          <a:stretch>
            <a:fillRect/>
          </a:stretch>
        </p:blipFill>
        <p:spPr>
          <a:xfrm>
            <a:off x="0" y="-1"/>
            <a:ext cx="12192000" cy="860298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830997"/>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3 Queremos aplausos por nossa piedade</a:t>
            </a:r>
          </a:p>
        </p:txBody>
      </p:sp>
    </p:spTree>
    <p:extLst>
      <p:ext uri="{BB962C8B-B14F-4D97-AF65-F5344CB8AC3E}">
        <p14:creationId xmlns:p14="http://schemas.microsoft.com/office/powerpoint/2010/main" val="18916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BF833BB-F7C7-48B0-858F-28B7AE5CFD06}"/>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4 Exigimos honras devidas a Deus </a:t>
            </a:r>
          </a:p>
        </p:txBody>
      </p:sp>
    </p:spTree>
    <p:extLst>
      <p:ext uri="{BB962C8B-B14F-4D97-AF65-F5344CB8AC3E}">
        <p14:creationId xmlns:p14="http://schemas.microsoft.com/office/powerpoint/2010/main" val="455867549"/>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1295</Words>
  <Application>Microsoft Office PowerPoint</Application>
  <PresentationFormat>Widescreen</PresentationFormat>
  <Paragraphs>76</Paragraphs>
  <Slides>15</Slides>
  <Notes>15</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15</vt:i4>
      </vt:variant>
    </vt:vector>
  </HeadingPairs>
  <TitlesOfParts>
    <vt:vector size="21" baseType="lpstr">
      <vt:lpstr>Arial</vt:lpstr>
      <vt:lpstr>Berlin Sans FB</vt:lpstr>
      <vt:lpstr>Berlin Sans FB Demi</vt:lpstr>
      <vt:lpstr>Calibri</vt:lpstr>
      <vt:lpstr>Lato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63</cp:revision>
  <dcterms:created xsi:type="dcterms:W3CDTF">2020-11-08T13:12:27Z</dcterms:created>
  <dcterms:modified xsi:type="dcterms:W3CDTF">2021-09-28T12:17:36Z</dcterms:modified>
  <cp:category>MINISTÉRIO DA SAÚDE-DESCANSO</cp:category>
</cp:coreProperties>
</file>