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365" r:id="rId3"/>
    <p:sldId id="390" r:id="rId4"/>
    <p:sldId id="408" r:id="rId5"/>
    <p:sldId id="409" r:id="rId6"/>
    <p:sldId id="410" r:id="rId7"/>
    <p:sldId id="411" r:id="rId8"/>
    <p:sldId id="412" r:id="rId9"/>
    <p:sldId id="413" r:id="rId10"/>
    <p:sldId id="414" r:id="rId11"/>
    <p:sldId id="415" r:id="rId12"/>
    <p:sldId id="416" r:id="rId13"/>
    <p:sldId id="417" r:id="rId14"/>
    <p:sldId id="418" r:id="rId15"/>
    <p:sldId id="419" r:id="rId16"/>
    <p:sldId id="420" r:id="rId17"/>
    <p:sldId id="407" r:id="rId18"/>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0" autoAdjust="0"/>
  </p:normalViewPr>
  <p:slideViewPr>
    <p:cSldViewPr>
      <p:cViewPr varScale="1">
        <p:scale>
          <a:sx n="47" d="100"/>
          <a:sy n="47" d="100"/>
        </p:scale>
        <p:origin x="1392" y="48"/>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03/09/2021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Autores: Gerald </a:t>
            </a:r>
            <a:r>
              <a:rPr lang="pt-BR" sz="1200" b="1" kern="1200" dirty="0" err="1">
                <a:solidFill>
                  <a:schemeClr val="tx1"/>
                </a:solidFill>
                <a:effectLst/>
                <a:latin typeface="+mn-lt"/>
                <a:ea typeface="+mn-ea"/>
                <a:cs typeface="+mn-cs"/>
              </a:rPr>
              <a:t>Klingbeil</a:t>
            </a:r>
            <a:r>
              <a:rPr lang="pt-BR" sz="1200" b="1" kern="1200" dirty="0">
                <a:solidFill>
                  <a:schemeClr val="tx1"/>
                </a:solidFill>
                <a:effectLst/>
                <a:latin typeface="+mn-lt"/>
                <a:ea typeface="+mn-ea"/>
                <a:cs typeface="+mn-cs"/>
              </a:rPr>
              <a:t> e Chantal </a:t>
            </a:r>
            <a:r>
              <a:rPr lang="pt-BR" sz="1200" b="1" kern="1200" dirty="0" err="1">
                <a:solidFill>
                  <a:schemeClr val="tx1"/>
                </a:solidFill>
                <a:effectLst/>
                <a:latin typeface="+mn-lt"/>
                <a:ea typeface="+mn-ea"/>
                <a:cs typeface="+mn-cs"/>
              </a:rPr>
              <a:t>Klingbeil</a:t>
            </a: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Adaptação: Pr. Marcelo Augusto de Carvalho 01/09/2021 Artur Nogueira SP</a:t>
            </a:r>
          </a:p>
          <a:p>
            <a:pPr marL="0" marR="0" lvl="0" indent="0" algn="l" defTabSz="914400" rtl="0" eaLnBrk="1" fontAlgn="base"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just" eaLnBrk="1" hangingPunct="1"/>
            <a:r>
              <a:rPr lang="pt-BR" altLang="pt-BR" sz="2000" b="1" dirty="0"/>
              <a:t>COMPADECE-TE DE MIM – como Pedro, afundando no mar, pediu a Cristo: “Salva-me Senhor!” Mateus 14.30. Jesus o salvou da morte.</a:t>
            </a:r>
          </a:p>
          <a:p>
            <a:pPr algn="just" eaLnBrk="1" hangingPunct="1"/>
            <a:endParaRPr lang="pt-BR" altLang="pt-BR" sz="2000" b="1" dirty="0"/>
          </a:p>
          <a:p>
            <a:pPr algn="just" eaLnBrk="1" hangingPunct="1"/>
            <a:r>
              <a:rPr lang="pt-BR" sz="3200" b="0" i="0" dirty="0">
                <a:solidFill>
                  <a:srgbClr val="767777"/>
                </a:solidFill>
                <a:effectLst/>
                <a:latin typeface="Roboto" panose="02000000000000000000" pitchFamily="2" charset="0"/>
              </a:rPr>
              <a:t>Ele orou: “Compadece-Te de mim [...] apaga as minhas transgressões”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51:1). “Lava-me [...] purifica-me”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51:2). “Eu conheço as minhas transgressões, e o meu pecado está sempre diante de mim”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51:3). “Purifica-me [...] lava-me”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51:7). “Faze-me ouvir júbilo e alegria”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51:8). “Cria em mim, ó Deus, um coração puro”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51:10). “Não me lances fora da Tua presença”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51:11). “Restitui-me a alegria da Tua salvação”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51:12). Lendo a prece de Davi, quase podemos ouvir seu apelo sincero. Nosso coração é tocado por sua sincera confissão. A maravilhosa notícia é que Deus honra um “coração quebrantado e contrito” (</a:t>
            </a:r>
            <a:r>
              <a:rPr lang="pt-BR" sz="3200" b="0" i="0" dirty="0" err="1">
                <a:solidFill>
                  <a:srgbClr val="767777"/>
                </a:solidFill>
                <a:effectLst/>
                <a:latin typeface="Roboto" panose="02000000000000000000" pitchFamily="2" charset="0"/>
              </a:rPr>
              <a:t>Sl</a:t>
            </a:r>
            <a:r>
              <a:rPr lang="pt-BR" sz="3200" b="0" i="0" dirty="0">
                <a:solidFill>
                  <a:srgbClr val="767777"/>
                </a:solidFill>
                <a:effectLst/>
                <a:latin typeface="Roboto" panose="02000000000000000000" pitchFamily="2" charset="0"/>
              </a:rPr>
              <a:t> 51:17). Como diz Ellen G. White: “Jesus deseja que nos cheguemos a Ele como estamos, pecaminosos, desamparados e dependentes. Devemos ir com toda a nossa fraqueza, leviandade e pecaminosidade e, arrependidos, lançar-nos a Seus pés. Ele Se alegra ao envolver-nos em Seus braços de amor, curar nossas feridas e purificar-nos de toda impureza” (</a:t>
            </a:r>
            <a:r>
              <a:rPr lang="pt-BR" sz="3200" b="0" i="1" dirty="0">
                <a:solidFill>
                  <a:srgbClr val="767777"/>
                </a:solidFill>
                <a:effectLst/>
                <a:latin typeface="Roboto" panose="02000000000000000000" pitchFamily="2" charset="0"/>
              </a:rPr>
              <a:t>Caminho a Cristo</a:t>
            </a:r>
            <a:r>
              <a:rPr lang="pt-BR" sz="3200" b="0" i="0" dirty="0">
                <a:solidFill>
                  <a:srgbClr val="767777"/>
                </a:solidFill>
                <a:effectLst/>
                <a:latin typeface="Roboto" panose="02000000000000000000" pitchFamily="2" charset="0"/>
              </a:rPr>
              <a:t>, p. 52). Davi experimentou o poder regenerador do perdão de Cristo. Seu relacionamento com Deus foi restaurado, e seu espírito, renovado. Mais uma vez seguiu uma vida de serviço para o Cristo que o amou, perdoou, purificou e transformou.</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1001785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APAGA AS MINHAS TRANSGRESSÕES – Miquéias 7.18-19</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101615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LAVA-ME E PURIFICA-ME – ele nos promete por meio do discípulo amado – 1 João 1.9</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3582612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FAZE-ME OUVIR JÚBILO E ALEGRIA – quando o filho pródigo voltou para casa, o pai deu-lhe uma festa, e a casa se encheu de júbilo e alegria pelo filho  que foi mas se arrependeu e voltou – Lucas 15.22-24</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547677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CRIA EM MIM UM CORAÇÃO PURO – além de nos dar um coração puro, Ele nos promete que por esse motivo nós veremos a Deus – Mateus 5.8, isto é, apesar de pecadores, voltaremos a morar junto com o nosso querido pai!</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198314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NÃO ME LANCES DA TUA PRESENÇA – quando alguém cometia um crime ou desagradava o Rei, era expulso de sua presença ou até do país. Mas o Senhor, por meio de Sua graça, promete-nos RESTITUIR  o privilégio de voltar a </a:t>
            </a:r>
            <a:r>
              <a:rPr lang="pt-BR" altLang="pt-BR" sz="2000" b="1" dirty="0" err="1"/>
              <a:t>serví-Lo</a:t>
            </a:r>
            <a:r>
              <a:rPr lang="pt-BR" altLang="pt-BR" sz="2000" b="1" dirty="0"/>
              <a:t>, como o Faraó fez com o Copeiro no Egito. Gênesis 40.20-21</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15</a:t>
            </a:fld>
            <a:endParaRPr lang="pt-BR" altLang="pt-BR">
              <a:latin typeface="Arial" panose="020B0604020202020204" pitchFamily="34" charset="0"/>
            </a:endParaRPr>
          </a:p>
        </p:txBody>
      </p:sp>
    </p:spTree>
    <p:extLst>
      <p:ext uri="{BB962C8B-B14F-4D97-AF65-F5344CB8AC3E}">
        <p14:creationId xmlns:p14="http://schemas.microsoft.com/office/powerpoint/2010/main" val="22641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RESTITUI-ME A ALEGRIA DA TUA SALVAÇÃO – só o PERDÃO DE DEUS é capaz de curar a SAÚDE ESPIRITUAL de um pecador. Como resultado, todo o quadro clínico geral de tal paciente, a SAÚDE FÍSICA, MENTAL e EMOCIONAL é restabelecido.</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16</a:t>
            </a:fld>
            <a:endParaRPr lang="pt-BR" altLang="pt-BR">
              <a:latin typeface="Arial" panose="020B0604020202020204" pitchFamily="34" charset="0"/>
            </a:endParaRPr>
          </a:p>
        </p:txBody>
      </p:sp>
    </p:spTree>
    <p:extLst>
      <p:ext uri="{BB962C8B-B14F-4D97-AF65-F5344CB8AC3E}">
        <p14:creationId xmlns:p14="http://schemas.microsoft.com/office/powerpoint/2010/main" val="153039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APELO</a:t>
            </a:r>
          </a:p>
          <a:p>
            <a:pPr algn="just" eaLnBrk="1" hangingPunct="1"/>
            <a:r>
              <a:rPr lang="pt-BR" altLang="pt-BR" sz="2000" b="1" dirty="0"/>
              <a:t>Entregue SUA MENTE  a Cristo!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17</a:t>
            </a:fld>
            <a:endParaRPr lang="pt-BR" altLang="pt-BR">
              <a:latin typeface="Arial" panose="020B0604020202020204" pitchFamily="34" charset="0"/>
            </a:endParaRPr>
          </a:p>
        </p:txBody>
      </p:sp>
    </p:spTree>
    <p:extLst>
      <p:ext uri="{BB962C8B-B14F-4D97-AF65-F5344CB8AC3E}">
        <p14:creationId xmlns:p14="http://schemas.microsoft.com/office/powerpoint/2010/main" val="208724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eaLnBrk="1" hangingPunct="1"/>
            <a:r>
              <a:rPr lang="pt-BR" altLang="pt-BR" sz="2000" b="1" dirty="0"/>
              <a:t>ESTUDAREMOS:</a:t>
            </a:r>
          </a:p>
          <a:p>
            <a:pPr algn="just" eaLnBrk="1" hangingPunct="1"/>
            <a:r>
              <a:rPr lang="pt-BR" altLang="pt-BR" sz="2000" b="1" dirty="0"/>
              <a:t>O PROCESSO DO PECAR</a:t>
            </a:r>
          </a:p>
          <a:p>
            <a:pPr algn="just" eaLnBrk="1" hangingPunct="1"/>
            <a:r>
              <a:rPr lang="pt-BR" altLang="pt-BR" sz="2000" b="1" dirty="0"/>
              <a:t>O PROCESSO DA RESTAURAÇÃO DO PECADOR</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gn="just" eaLnBrk="1" hangingPunct="1"/>
            <a:r>
              <a:rPr lang="pt-BR" altLang="pt-BR" sz="2000" b="1" dirty="0"/>
              <a:t>1 NO LUGAR ERRADO NA HORA ERRADA</a:t>
            </a:r>
          </a:p>
          <a:p>
            <a:pPr algn="just" eaLnBrk="1" hangingPunct="1"/>
            <a:r>
              <a:rPr lang="pt-BR" sz="3200" b="0" i="0" dirty="0">
                <a:solidFill>
                  <a:srgbClr val="767777"/>
                </a:solidFill>
                <a:effectLst/>
                <a:latin typeface="Roboto" panose="02000000000000000000" pitchFamily="2" charset="0"/>
              </a:rPr>
              <a:t>Em poucas palavras, o profeta aponta uma falha no caráter de Davi. Era primavera, e Israel estava em sério conflito contra seus inimigos. Os reis lideravam seus exércitos para a batalha, mas Davi enviou </a:t>
            </a:r>
            <a:r>
              <a:rPr lang="pt-BR" sz="3200" b="0" i="0" dirty="0" err="1">
                <a:solidFill>
                  <a:srgbClr val="767777"/>
                </a:solidFill>
                <a:effectLst/>
                <a:latin typeface="Roboto" panose="02000000000000000000" pitchFamily="2" charset="0"/>
              </a:rPr>
              <a:t>Joabe</a:t>
            </a:r>
            <a:r>
              <a:rPr lang="pt-BR" sz="3200" b="0" i="0" dirty="0">
                <a:solidFill>
                  <a:srgbClr val="767777"/>
                </a:solidFill>
                <a:effectLst/>
                <a:latin typeface="Roboto" panose="02000000000000000000" pitchFamily="2" charset="0"/>
              </a:rPr>
              <a:t>, um de seus capitães, para lutar. O texto afirma: “Mas Davi ficou em Jerusalém”. Reis corajosos lutam ao lado de seus exércitos e inspiram suas forças exauridas e cansadas a seguirem lutando. Davi escolheu permanecer em seu palácio, desfrutando das delícias da realeza, enquanto seus homens sofriam e morriam na guerra. Aqui está a primeira lição da queda de Davi. Quando deixamos de cumprir nosso dever, quando nos entregamos a desejos no lugar de fazer o que é certo, tornamo-nos vulneráveis às tentações sedutoras de Satanás.</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368718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gn="just" eaLnBrk="1" hangingPunct="1"/>
            <a:r>
              <a:rPr lang="pt-BR" altLang="pt-BR" sz="2000" b="1" dirty="0"/>
              <a:t>2 CUIDADO COM SEU PONTO MAIS FRACO</a:t>
            </a:r>
          </a:p>
          <a:p>
            <a:pPr algn="just" eaLnBrk="1" hangingPunct="1"/>
            <a:r>
              <a:rPr lang="pt-BR" sz="3200" b="0" i="0" dirty="0">
                <a:solidFill>
                  <a:srgbClr val="767777"/>
                </a:solidFill>
                <a:effectLst/>
                <a:latin typeface="Roboto" panose="02000000000000000000" pitchFamily="2" charset="0"/>
              </a:rPr>
              <a:t>Os ataques de Satanás vêm quando menos esperamos. Ao andar no terraço de seu palácio naquela tarde, Davi não esperava ser cativado pela beleza da esposa de outro homem. Provérbios 4:23 diz: “De tudo o que se deve guardar, guarde bem o seu coração, porque dele procedem as fontes da vida.” Salomão, o segundo filho de Davi com Bate-</a:t>
            </a:r>
            <a:r>
              <a:rPr lang="pt-BR" sz="3200" b="0" i="0" dirty="0" err="1">
                <a:solidFill>
                  <a:srgbClr val="767777"/>
                </a:solidFill>
                <a:effectLst/>
                <a:latin typeface="Roboto" panose="02000000000000000000" pitchFamily="2" charset="0"/>
              </a:rPr>
              <a:t>Seba</a:t>
            </a:r>
            <a:r>
              <a:rPr lang="pt-BR" sz="3200" b="0" i="0" dirty="0">
                <a:solidFill>
                  <a:srgbClr val="767777"/>
                </a:solidFill>
                <a:effectLst/>
                <a:latin typeface="Roboto" panose="02000000000000000000" pitchFamily="2" charset="0"/>
              </a:rPr>
              <a:t>, escreveu essas palavras. Já adulto, ele deve ter sido informado do pecado de Davi. Quando nos descuidamos, Satanás ataca. Por isso, Jesus disse aos Seus discípulos: “Vigiem e orem, para que não caiam em tentação; o espírito, na verdade, está pronto, mas a carne é fraca” (Mc 14:38). Esse era precisamente o problema de Davi. Em um momento de descuido, a fraqueza da carne o levou a um pecado que mudaria todo o curso de sua vida.</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244104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just" eaLnBrk="1" hangingPunct="1"/>
            <a:r>
              <a:rPr lang="pt-BR" altLang="pt-BR" sz="2000" b="1" dirty="0"/>
              <a:t>3 A SAÚDE MENTAL PODE SER A PRIMEIRA PORTA PARA A ENTRADA DO PECADO.</a:t>
            </a:r>
          </a:p>
          <a:p>
            <a:pPr algn="just" eaLnBrk="1" hangingPunct="1"/>
            <a:r>
              <a:rPr lang="pt-BR" sz="3200" b="0" i="0" dirty="0">
                <a:solidFill>
                  <a:srgbClr val="767777"/>
                </a:solidFill>
                <a:effectLst/>
                <a:latin typeface="Roboto" panose="02000000000000000000" pitchFamily="2" charset="0"/>
              </a:rPr>
              <a:t>O pecado começa na mente. O olhar lascivo de Davi levou ao próximo passo, em que ele se entregou à sua fantasia sensual. Ele se aventurou no terreno de Satanás quando agiu de acordo com seus pensamentos e enviou seus servos para perguntar sobre Bate- </a:t>
            </a:r>
            <a:r>
              <a:rPr lang="pt-BR" sz="3200" b="0" i="0" dirty="0" err="1">
                <a:solidFill>
                  <a:srgbClr val="767777"/>
                </a:solidFill>
                <a:effectLst/>
                <a:latin typeface="Roboto" panose="02000000000000000000" pitchFamily="2" charset="0"/>
              </a:rPr>
              <a:t>Seba</a:t>
            </a:r>
            <a:r>
              <a:rPr lang="pt-BR" sz="3200" b="0" i="0" dirty="0">
                <a:solidFill>
                  <a:srgbClr val="767777"/>
                </a:solidFill>
                <a:effectLst/>
                <a:latin typeface="Roboto" panose="02000000000000000000" pitchFamily="2" charset="0"/>
              </a:rPr>
              <a:t>. Seus impulsos, não controlados pelo Espírito Santo, levaram a uma indagação inadequada para satisfazer seus desejos por um ato pecaminoso.</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41605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algn="just" eaLnBrk="1" hangingPunct="1"/>
            <a:r>
              <a:rPr lang="pt-BR" altLang="pt-BR" sz="2000" b="1" dirty="0"/>
              <a:t>4 ENCOBRIR O PECADO AUMENTA AS DOENÇAS QUE O PECADO NO OCASIONA</a:t>
            </a:r>
          </a:p>
          <a:p>
            <a:pPr algn="just"/>
            <a:r>
              <a:rPr lang="pt-BR" sz="3200" b="0" i="0" dirty="0">
                <a:solidFill>
                  <a:srgbClr val="767777"/>
                </a:solidFill>
                <a:effectLst/>
                <a:latin typeface="Roboto" panose="02000000000000000000" pitchFamily="2" charset="0"/>
              </a:rPr>
              <a:t>Davi tentou acobertar o adultério com Bate-</a:t>
            </a:r>
            <a:r>
              <a:rPr lang="pt-BR" sz="3200" b="0" i="0" dirty="0" err="1">
                <a:solidFill>
                  <a:srgbClr val="767777"/>
                </a:solidFill>
                <a:effectLst/>
                <a:latin typeface="Roboto" panose="02000000000000000000" pitchFamily="2" charset="0"/>
              </a:rPr>
              <a:t>Seba</a:t>
            </a:r>
            <a:r>
              <a:rPr lang="pt-BR" sz="3200" b="0" i="0" dirty="0">
                <a:solidFill>
                  <a:srgbClr val="767777"/>
                </a:solidFill>
                <a:effectLst/>
                <a:latin typeface="Roboto" panose="02000000000000000000" pitchFamily="2" charset="0"/>
              </a:rPr>
              <a:t>, mas o pecado nunca pode ser encoberto por muito tempo. As palavras de Moisés aos israelitas séculos antes se tornaram realidade em sua experiência: “Porém, se vocês não fizerem isso, estarão pecando contra o Senhor. E fiquem sabendo que esse pecado certamente os encontrará” (</a:t>
            </a:r>
            <a:r>
              <a:rPr lang="pt-BR" sz="3200" b="0" i="0" dirty="0" err="1">
                <a:solidFill>
                  <a:srgbClr val="767777"/>
                </a:solidFill>
                <a:effectLst/>
                <a:latin typeface="Roboto" panose="02000000000000000000" pitchFamily="2" charset="0"/>
              </a:rPr>
              <a:t>Nm</a:t>
            </a:r>
            <a:r>
              <a:rPr lang="pt-BR" sz="3200" b="0" i="0" dirty="0">
                <a:solidFill>
                  <a:srgbClr val="767777"/>
                </a:solidFill>
                <a:effectLst/>
                <a:latin typeface="Roboto" panose="02000000000000000000" pitchFamily="2" charset="0"/>
              </a:rPr>
              <a:t> 32:23). Atos pecaminosos cometidos sob o manto da escuridão um dia se manifestarão sob a resplandecente luz do dia, pois “todas as coisas estão descobertas e expostas aos olhos Daquele a quem temos de prestar contas” (</a:t>
            </a:r>
            <a:r>
              <a:rPr lang="pt-BR" sz="3200" b="0" i="0" dirty="0" err="1">
                <a:solidFill>
                  <a:srgbClr val="767777"/>
                </a:solidFill>
                <a:effectLst/>
                <a:latin typeface="Roboto" panose="02000000000000000000" pitchFamily="2" charset="0"/>
              </a:rPr>
              <a:t>Hb</a:t>
            </a:r>
            <a:r>
              <a:rPr lang="pt-BR" sz="3200" b="0" i="0" dirty="0">
                <a:solidFill>
                  <a:srgbClr val="767777"/>
                </a:solidFill>
                <a:effectLst/>
                <a:latin typeface="Roboto" panose="02000000000000000000" pitchFamily="2" charset="0"/>
              </a:rPr>
              <a:t> 4:13).</a:t>
            </a:r>
          </a:p>
          <a:p>
            <a:pPr algn="just"/>
            <a:r>
              <a:rPr lang="pt-BR" sz="3200" b="0" i="0" dirty="0">
                <a:solidFill>
                  <a:srgbClr val="767777"/>
                </a:solidFill>
                <a:effectLst/>
                <a:latin typeface="Roboto" panose="02000000000000000000" pitchFamily="2" charset="0"/>
              </a:rPr>
              <a:t>O ato pecaminoso de Davi não seria escondido por muito tempo. Bate-</a:t>
            </a:r>
            <a:r>
              <a:rPr lang="pt-BR" sz="3200" b="0" i="0" dirty="0" err="1">
                <a:solidFill>
                  <a:srgbClr val="767777"/>
                </a:solidFill>
                <a:effectLst/>
                <a:latin typeface="Roboto" panose="02000000000000000000" pitchFamily="2" charset="0"/>
              </a:rPr>
              <a:t>Seba</a:t>
            </a:r>
            <a:r>
              <a:rPr lang="pt-BR" sz="3200" b="0" i="0" dirty="0">
                <a:solidFill>
                  <a:srgbClr val="767777"/>
                </a:solidFill>
                <a:effectLst/>
                <a:latin typeface="Roboto" panose="02000000000000000000" pitchFamily="2" charset="0"/>
              </a:rPr>
              <a:t> estava grávida. Urias estava morto. O profeta Natã confrontou Davi com o curso pecaminoso de Suas ações. O pecado cometido na escuridão um dia seria revelado. Ecoando e repetindo ao longo dos séculos estão as palavras de Moisés: “[...] esse pecado certamente os encontrará” (</a:t>
            </a:r>
            <a:r>
              <a:rPr lang="pt-BR" sz="3200" b="0" i="0" dirty="0" err="1">
                <a:solidFill>
                  <a:srgbClr val="767777"/>
                </a:solidFill>
                <a:effectLst/>
                <a:latin typeface="Roboto" panose="02000000000000000000" pitchFamily="2" charset="0"/>
              </a:rPr>
              <a:t>Nm</a:t>
            </a:r>
            <a:r>
              <a:rPr lang="pt-BR" sz="3200" b="0" i="0" dirty="0">
                <a:solidFill>
                  <a:srgbClr val="767777"/>
                </a:solidFill>
                <a:effectLst/>
                <a:latin typeface="Roboto" panose="02000000000000000000" pitchFamily="2" charset="0"/>
              </a:rPr>
              <a:t> 32:23).</a:t>
            </a:r>
          </a:p>
          <a:p>
            <a:pPr algn="just" eaLnBrk="1" hangingPunct="1"/>
            <a:r>
              <a:rPr lang="pt-BR" altLang="pt-BR" sz="2000" b="1" dirty="0"/>
              <a:t>O resultado foi que Davi passou meses em completa DOENÇA FÍSICA, EMOCIONAL E ESPIRITUAL, pois encobrir o pecado é como um doente que esconde dos filhos seu grave estado: a doença aumenta e não cura.</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170408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just" eaLnBrk="1" hangingPunct="1"/>
            <a:r>
              <a:rPr lang="pt-BR" altLang="pt-BR" sz="2000" b="1" dirty="0"/>
              <a:t>5 SEMPRE HAVERÃO CONSEQUÊNCIAS TERRÍVEIS PARA QUALQUER PECADO!</a:t>
            </a:r>
          </a:p>
          <a:p>
            <a:pPr algn="just" eaLnBrk="1" hangingPunct="1"/>
            <a:endParaRPr lang="pt-BR" altLang="pt-BR" sz="2000" b="1" dirty="0"/>
          </a:p>
          <a:p>
            <a:pPr algn="just"/>
            <a:r>
              <a:rPr lang="pt-BR" sz="3200" b="0" i="0" dirty="0">
                <a:solidFill>
                  <a:srgbClr val="767777"/>
                </a:solidFill>
                <a:effectLst/>
                <a:latin typeface="Roboto" panose="02000000000000000000" pitchFamily="2" charset="0"/>
              </a:rPr>
              <a:t>Embora Davi chorasse, confessasse seu pecado, se arrependesse de sua má ação e fosse perdoado por Deus, as consequências do pecado permaneceram.</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O pecado é um câncer que destrói tudo o que toca</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“Edwin Cooper era famoso em toda a América, mas quase ninguém sabia seu nome verdadeiro. Vindo de uma família de palhaços de circo, Cooper começou a se apresentar para o público quando tinha apenas nove anos. Depois de uma passagem pelo </a:t>
            </a:r>
            <a:r>
              <a:rPr lang="pt-BR" sz="3200" b="0" i="0" dirty="0" err="1">
                <a:solidFill>
                  <a:srgbClr val="767777"/>
                </a:solidFill>
                <a:effectLst/>
                <a:latin typeface="Roboto" panose="02000000000000000000" pitchFamily="2" charset="0"/>
              </a:rPr>
              <a:t>Barnum</a:t>
            </a:r>
            <a:r>
              <a:rPr lang="pt-BR" sz="3200" b="0" i="0" dirty="0">
                <a:solidFill>
                  <a:srgbClr val="767777"/>
                </a:solidFill>
                <a:effectLst/>
                <a:latin typeface="Roboto" panose="02000000000000000000" pitchFamily="2" charset="0"/>
              </a:rPr>
              <a:t> </a:t>
            </a:r>
            <a:r>
              <a:rPr lang="pt-BR" sz="3200" b="0" i="0" dirty="0" err="1">
                <a:solidFill>
                  <a:srgbClr val="767777"/>
                </a:solidFill>
                <a:effectLst/>
                <a:latin typeface="Roboto" panose="02000000000000000000" pitchFamily="2" charset="0"/>
              </a:rPr>
              <a:t>and</a:t>
            </a:r>
            <a:r>
              <a:rPr lang="pt-BR" sz="3200" b="0" i="0" dirty="0">
                <a:solidFill>
                  <a:srgbClr val="767777"/>
                </a:solidFill>
                <a:effectLst/>
                <a:latin typeface="Roboto" panose="02000000000000000000" pitchFamily="2" charset="0"/>
              </a:rPr>
              <a:t> </a:t>
            </a:r>
            <a:r>
              <a:rPr lang="pt-BR" sz="3200" b="0" i="0" dirty="0" err="1">
                <a:solidFill>
                  <a:srgbClr val="767777"/>
                </a:solidFill>
                <a:effectLst/>
                <a:latin typeface="Roboto" panose="02000000000000000000" pitchFamily="2" charset="0"/>
              </a:rPr>
              <a:t>Bailey</a:t>
            </a:r>
            <a:r>
              <a:rPr lang="pt-BR" sz="3200" b="0" i="0" dirty="0">
                <a:solidFill>
                  <a:srgbClr val="767777"/>
                </a:solidFill>
                <a:effectLst/>
                <a:latin typeface="Roboto" panose="02000000000000000000" pitchFamily="2" charset="0"/>
              </a:rPr>
              <a:t> </a:t>
            </a:r>
            <a:r>
              <a:rPr lang="pt-BR" sz="3200" b="0" i="0" dirty="0" err="1">
                <a:solidFill>
                  <a:srgbClr val="767777"/>
                </a:solidFill>
                <a:effectLst/>
                <a:latin typeface="Roboto" panose="02000000000000000000" pitchFamily="2" charset="0"/>
              </a:rPr>
              <a:t>Circus</a:t>
            </a:r>
            <a:r>
              <a:rPr lang="pt-BR" sz="3200" b="0" i="0" dirty="0">
                <a:solidFill>
                  <a:srgbClr val="767777"/>
                </a:solidFill>
                <a:effectLst/>
                <a:latin typeface="Roboto" panose="02000000000000000000" pitchFamily="2" charset="0"/>
              </a:rPr>
              <a:t>, ele se tornou presença constante na televisão na década de 1950 como </a:t>
            </a:r>
            <a:r>
              <a:rPr lang="pt-BR" sz="3200" b="0" i="0" dirty="0" err="1">
                <a:solidFill>
                  <a:srgbClr val="767777"/>
                </a:solidFill>
                <a:effectLst/>
                <a:latin typeface="Roboto" panose="02000000000000000000" pitchFamily="2" charset="0"/>
              </a:rPr>
              <a:t>Bozo</a:t>
            </a:r>
            <a:r>
              <a:rPr lang="pt-BR" sz="3200" b="0" i="0" dirty="0">
                <a:solidFill>
                  <a:srgbClr val="767777"/>
                </a:solidFill>
                <a:effectLst/>
                <a:latin typeface="Roboto" panose="02000000000000000000" pitchFamily="2" charset="0"/>
              </a:rPr>
              <a:t>, o palhaço. Além de entreter jovens e idosos, Cooper tinha uma mensagem para seus 'amigos e parceiros' todas as semanas: faça um exame de câncer. Ainda assim, Cooper estava tão ocupado trabalhando que se esqueceu de seguir seus próprios conselhos. Quando seu câncer foi descoberto, era tarde demais para ser tratado. Edwin Cooper morreu com apenas 41 anos de idade de uma doença sobre a qual alertou os outros para que tomassem cuidado. O pecado é muito mais mortal do que o câncer mais agressivo e maligno. O pecado mata e destrói tudo que toca. Desde a queda de Adão no Jardim do Éden até agora o pecado não brinca em serviço. Esse é o propósito por trás de tudo que Satanás faz. Jesus disse: ‘O ladrão vem somente para roubar, matar e destruir; Eu vim para que tenham vida e a tenham em abundância’” (</a:t>
            </a:r>
            <a:r>
              <a:rPr lang="pt-BR" sz="3200" b="0" i="0" dirty="0" err="1">
                <a:solidFill>
                  <a:srgbClr val="767777"/>
                </a:solidFill>
                <a:effectLst/>
                <a:latin typeface="Roboto" panose="02000000000000000000" pitchFamily="2" charset="0"/>
              </a:rPr>
              <a:t>Jo</a:t>
            </a:r>
            <a:r>
              <a:rPr lang="pt-BR" sz="3200" b="0" i="0" dirty="0">
                <a:solidFill>
                  <a:srgbClr val="767777"/>
                </a:solidFill>
                <a:effectLst/>
                <a:latin typeface="Roboto" panose="02000000000000000000" pitchFamily="2" charset="0"/>
              </a:rPr>
              <a:t> 10:10; “No </a:t>
            </a:r>
            <a:r>
              <a:rPr lang="pt-BR" sz="3200" b="0" i="0" dirty="0" err="1">
                <a:solidFill>
                  <a:srgbClr val="767777"/>
                </a:solidFill>
                <a:effectLst/>
                <a:latin typeface="Roboto" panose="02000000000000000000" pitchFamily="2" charset="0"/>
              </a:rPr>
              <a:t>Laughing</a:t>
            </a:r>
            <a:r>
              <a:rPr lang="pt-BR" sz="3200" b="0" i="0" dirty="0">
                <a:solidFill>
                  <a:srgbClr val="767777"/>
                </a:solidFill>
                <a:effectLst/>
                <a:latin typeface="Roboto" panose="02000000000000000000" pitchFamily="2" charset="0"/>
              </a:rPr>
              <a:t> </a:t>
            </a:r>
            <a:r>
              <a:rPr lang="pt-BR" sz="3200" b="0" i="0" dirty="0" err="1">
                <a:solidFill>
                  <a:srgbClr val="767777"/>
                </a:solidFill>
                <a:effectLst/>
                <a:latin typeface="Roboto" panose="02000000000000000000" pitchFamily="2" charset="0"/>
              </a:rPr>
              <a:t>Matter</a:t>
            </a:r>
            <a:r>
              <a:rPr lang="pt-BR" sz="3200" b="0" i="0" dirty="0">
                <a:solidFill>
                  <a:srgbClr val="767777"/>
                </a:solidFill>
                <a:effectLst/>
                <a:latin typeface="Roboto" panose="02000000000000000000" pitchFamily="2" charset="0"/>
              </a:rPr>
              <a:t>”, em </a:t>
            </a:r>
            <a:r>
              <a:rPr lang="pt-BR" sz="3200" b="0" i="1" dirty="0">
                <a:solidFill>
                  <a:srgbClr val="767777"/>
                </a:solidFill>
                <a:effectLst/>
                <a:latin typeface="Roboto" panose="02000000000000000000" pitchFamily="2" charset="0"/>
              </a:rPr>
              <a:t>Reading Eagle</a:t>
            </a:r>
            <a:r>
              <a:rPr lang="pt-BR" sz="3200" b="0" i="0" dirty="0">
                <a:solidFill>
                  <a:srgbClr val="767777"/>
                </a:solidFill>
                <a:effectLst/>
                <a:latin typeface="Roboto" panose="02000000000000000000" pitchFamily="2" charset="0"/>
              </a:rPr>
              <a:t>, 5 de julho de 1961. Acessado em 4 de fevereiro de 2020 em bit.ly/3rd7JvK).</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O pecado de Davi teve consequências mortais</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Os resultados do pecado de Davi são vistos ao longo de sua vida e em sua própria família. A criança que teve com Bate-</a:t>
            </a:r>
            <a:r>
              <a:rPr lang="pt-BR" sz="3200" b="0" i="0" dirty="0" err="1">
                <a:solidFill>
                  <a:srgbClr val="767777"/>
                </a:solidFill>
                <a:effectLst/>
                <a:latin typeface="Roboto" panose="02000000000000000000" pitchFamily="2" charset="0"/>
              </a:rPr>
              <a:t>Seba</a:t>
            </a:r>
            <a:r>
              <a:rPr lang="pt-BR" sz="3200" b="0" i="0" dirty="0">
                <a:solidFill>
                  <a:srgbClr val="767777"/>
                </a:solidFill>
                <a:effectLst/>
                <a:latin typeface="Roboto" panose="02000000000000000000" pitchFamily="2" charset="0"/>
              </a:rPr>
              <a:t> adoeceu e morreu. Seu filho </a:t>
            </a:r>
            <a:r>
              <a:rPr lang="pt-BR" sz="3200" b="0" i="0" dirty="0" err="1">
                <a:solidFill>
                  <a:srgbClr val="767777"/>
                </a:solidFill>
                <a:effectLst/>
                <a:latin typeface="Roboto" panose="02000000000000000000" pitchFamily="2" charset="0"/>
              </a:rPr>
              <a:t>Amnom</a:t>
            </a:r>
            <a:r>
              <a:rPr lang="pt-BR" sz="3200" b="0" i="0" dirty="0">
                <a:solidFill>
                  <a:srgbClr val="767777"/>
                </a:solidFill>
                <a:effectLst/>
                <a:latin typeface="Roboto" panose="02000000000000000000" pitchFamily="2" charset="0"/>
              </a:rPr>
              <a:t> forçou sua meia-irmã Tamar a deitar-se com ele e a contaminou. Furioso, dois anos depois, </a:t>
            </a:r>
            <a:r>
              <a:rPr lang="pt-BR" sz="3200" b="0" i="0" dirty="0" err="1">
                <a:solidFill>
                  <a:srgbClr val="767777"/>
                </a:solidFill>
                <a:effectLst/>
                <a:latin typeface="Roboto" panose="02000000000000000000" pitchFamily="2" charset="0"/>
              </a:rPr>
              <a:t>Absalão</a:t>
            </a:r>
            <a:r>
              <a:rPr lang="pt-BR" sz="3200" b="0" i="0" dirty="0">
                <a:solidFill>
                  <a:srgbClr val="767777"/>
                </a:solidFill>
                <a:effectLst/>
                <a:latin typeface="Roboto" panose="02000000000000000000" pitchFamily="2" charset="0"/>
              </a:rPr>
              <a:t>, irmão de Tamar, mandou assassinar </a:t>
            </a:r>
            <a:r>
              <a:rPr lang="pt-BR" sz="3200" b="0" i="0" dirty="0" err="1">
                <a:solidFill>
                  <a:srgbClr val="767777"/>
                </a:solidFill>
                <a:effectLst/>
                <a:latin typeface="Roboto" panose="02000000000000000000" pitchFamily="2" charset="0"/>
              </a:rPr>
              <a:t>Amnom</a:t>
            </a:r>
            <a:r>
              <a:rPr lang="pt-BR" sz="3200" b="0" i="0" dirty="0">
                <a:solidFill>
                  <a:srgbClr val="767777"/>
                </a:solidFill>
                <a:effectLst/>
                <a:latin typeface="Roboto" panose="02000000000000000000" pitchFamily="2" charset="0"/>
              </a:rPr>
              <a:t>. A vida de Davi foi cheia de tristeza, sofrimento e decepção. </a:t>
            </a:r>
            <a:r>
              <a:rPr lang="pt-BR" sz="3200" b="0" i="0" dirty="0" err="1">
                <a:solidFill>
                  <a:srgbClr val="767777"/>
                </a:solidFill>
                <a:effectLst/>
                <a:latin typeface="Roboto" panose="02000000000000000000" pitchFamily="2" charset="0"/>
              </a:rPr>
              <a:t>Absalão</a:t>
            </a:r>
            <a:r>
              <a:rPr lang="pt-BR" sz="3200" b="0" i="0" dirty="0">
                <a:solidFill>
                  <a:srgbClr val="767777"/>
                </a:solidFill>
                <a:effectLst/>
                <a:latin typeface="Roboto" panose="02000000000000000000" pitchFamily="2" charset="0"/>
              </a:rPr>
              <a:t>, seu terceiro filho, cuja mãe era </a:t>
            </a:r>
            <a:r>
              <a:rPr lang="pt-BR" sz="3200" b="0" i="0" dirty="0" err="1">
                <a:solidFill>
                  <a:srgbClr val="767777"/>
                </a:solidFill>
                <a:effectLst/>
                <a:latin typeface="Roboto" panose="02000000000000000000" pitchFamily="2" charset="0"/>
              </a:rPr>
              <a:t>Maaca</a:t>
            </a:r>
            <a:r>
              <a:rPr lang="pt-BR" sz="3200" b="0" i="0" dirty="0">
                <a:solidFill>
                  <a:srgbClr val="767777"/>
                </a:solidFill>
                <a:effectLst/>
                <a:latin typeface="Roboto" panose="02000000000000000000" pitchFamily="2" charset="0"/>
              </a:rPr>
              <a:t>, era favorito de seu pai. Bonito, extrovertido, aventureiro e charmoso, ele conquistou o coração de Israel. Finalmente, rebelou-se contra a liderança de seu pai e foi morto em batalha. O coração de Davi despedaçou-se. O pecado, como um câncer, havia atormentado sua vida, e, embora tenha sido perdoado por Deus, as consequências pesaram sobre ele. Uma das grandes lições dessa história é que o pecado tem consequências trágicas. Apesar disso, Deus está sempre pronto a nos perdoar e a reconstruir nossa vida. Uma das orações mais poderosas de toda a Bíblia encontra-se no Salmo 51.</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1958078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lgn="just" eaLnBrk="1" hangingPunct="1"/>
            <a:r>
              <a:rPr lang="pt-BR" altLang="pt-BR" sz="2000" b="1" dirty="0"/>
              <a:t>O QUE DEUS PODE FAZER E FAZ POR UM PECADOR?</a:t>
            </a:r>
          </a:p>
          <a:p>
            <a:pPr algn="just" eaLnBrk="1" hangingPunct="1"/>
            <a:r>
              <a:rPr lang="pt-BR" sz="3200" b="0" i="0" dirty="0">
                <a:solidFill>
                  <a:srgbClr val="767777"/>
                </a:solidFill>
                <a:effectLst/>
                <a:latin typeface="Roboto" panose="02000000000000000000" pitchFamily="2" charset="0"/>
              </a:rPr>
              <a:t>O Salmo 51 é o apelo sincero de Davi por perdão após seu pecado com Bate-</a:t>
            </a:r>
            <a:r>
              <a:rPr lang="pt-BR" sz="3200" b="0" i="0" dirty="0" err="1">
                <a:solidFill>
                  <a:srgbClr val="767777"/>
                </a:solidFill>
                <a:effectLst/>
                <a:latin typeface="Roboto" panose="02000000000000000000" pitchFamily="2" charset="0"/>
              </a:rPr>
              <a:t>Seba</a:t>
            </a:r>
            <a:r>
              <a:rPr lang="pt-BR" sz="3200" b="0" i="0" dirty="0">
                <a:solidFill>
                  <a:srgbClr val="767777"/>
                </a:solidFill>
                <a:effectLst/>
                <a:latin typeface="Roboto" panose="02000000000000000000" pitchFamily="2" charset="0"/>
              </a:rPr>
              <a:t>. Ao ler a oração, ficamos imediatamente impressionados com a autenticidade da confissão do rei. Ele é dolorosamente honesto, não se desculpa por seu pecado, apela a Deus por misericórdia, perdão e restauração ao favor divino. Observe os verbos na oração. Eles são indicadores poderosos da sua motivação.</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325987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03/09/2021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03/09/2021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03/09/2021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03/09/2021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03/09/2021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03/09/2021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03/09/2021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03/09/2021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03/09/2021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03/09/2021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03/09/2021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03/09/2021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FE21A0AB-2F5B-48E0-8636-A0D6BFFF3064}"/>
              </a:ext>
            </a:extLst>
          </p:cNvPr>
          <p:cNvPicPr>
            <a:picLocks noChangeAspect="1"/>
          </p:cNvPicPr>
          <p:nvPr/>
        </p:nvPicPr>
        <p:blipFill>
          <a:blip r:embed="rId3"/>
          <a:stretch>
            <a:fillRect/>
          </a:stretch>
        </p:blipFill>
        <p:spPr>
          <a:xfrm>
            <a:off x="-19234" y="-1737359"/>
            <a:ext cx="12191999" cy="8595359"/>
          </a:xfrm>
          <a:prstGeom prst="rect">
            <a:avLst/>
          </a:prstGeom>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5157192"/>
            <a:ext cx="12192000" cy="1152128"/>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Como Deus Cura Um Pecador?</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FEFE836-AF9A-460A-8679-998A440686A5}"/>
              </a:ext>
            </a:extLst>
          </p:cNvPr>
          <p:cNvPicPr>
            <a:picLocks noChangeAspect="1"/>
          </p:cNvPicPr>
          <p:nvPr/>
        </p:nvPicPr>
        <p:blipFill>
          <a:blip r:embed="rId3"/>
          <a:stretch>
            <a:fillRect/>
          </a:stretch>
        </p:blipFill>
        <p:spPr>
          <a:xfrm>
            <a:off x="0" y="-636985"/>
            <a:ext cx="12192000" cy="8131969"/>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Compadece-Te – </a:t>
            </a: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Mt</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14.30</a:t>
            </a:r>
          </a:p>
        </p:txBody>
      </p:sp>
    </p:spTree>
    <p:extLst>
      <p:ext uri="{BB962C8B-B14F-4D97-AF65-F5344CB8AC3E}">
        <p14:creationId xmlns:p14="http://schemas.microsoft.com/office/powerpoint/2010/main" val="237980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DD4074B9-B9E6-4339-BCD2-3634410DDA2A}"/>
              </a:ext>
            </a:extLst>
          </p:cNvPr>
          <p:cNvPicPr>
            <a:picLocks noChangeAspect="1"/>
          </p:cNvPicPr>
          <p:nvPr/>
        </p:nvPicPr>
        <p:blipFill>
          <a:blip r:embed="rId3"/>
          <a:stretch>
            <a:fillRect/>
          </a:stretch>
        </p:blipFill>
        <p:spPr>
          <a:xfrm>
            <a:off x="0" y="-1179512"/>
            <a:ext cx="12192000" cy="9144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Apaga – </a:t>
            </a: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Mq</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7.18-19</a:t>
            </a:r>
          </a:p>
        </p:txBody>
      </p:sp>
    </p:spTree>
    <p:extLst>
      <p:ext uri="{BB962C8B-B14F-4D97-AF65-F5344CB8AC3E}">
        <p14:creationId xmlns:p14="http://schemas.microsoft.com/office/powerpoint/2010/main" val="501853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DBB26A2-9B6C-498C-8BB7-85411FB2EFB4}"/>
              </a:ext>
            </a:extLst>
          </p:cNvPr>
          <p:cNvPicPr>
            <a:picLocks noChangeAspect="1"/>
          </p:cNvPicPr>
          <p:nvPr/>
        </p:nvPicPr>
        <p:blipFill>
          <a:blip r:embed="rId3"/>
          <a:stretch>
            <a:fillRect/>
          </a:stretch>
        </p:blipFill>
        <p:spPr>
          <a:xfrm>
            <a:off x="0" y="-27384"/>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Lava-me – 1 </a:t>
            </a: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Jo</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1.9</a:t>
            </a:r>
          </a:p>
        </p:txBody>
      </p:sp>
    </p:spTree>
    <p:extLst>
      <p:ext uri="{BB962C8B-B14F-4D97-AF65-F5344CB8AC3E}">
        <p14:creationId xmlns:p14="http://schemas.microsoft.com/office/powerpoint/2010/main" val="3578127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F9E3C8B-D499-4903-9BCE-00818B056ADB}"/>
              </a:ext>
            </a:extLst>
          </p:cNvPr>
          <p:cNvPicPr>
            <a:picLocks noChangeAspect="1"/>
          </p:cNvPicPr>
          <p:nvPr/>
        </p:nvPicPr>
        <p:blipFill>
          <a:blip r:embed="rId3"/>
          <a:stretch>
            <a:fillRect/>
          </a:stretch>
        </p:blipFill>
        <p:spPr>
          <a:xfrm>
            <a:off x="0" y="-1182623"/>
            <a:ext cx="12192000" cy="9223246"/>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Alegria – </a:t>
            </a: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Lc</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15.22-24</a:t>
            </a:r>
          </a:p>
        </p:txBody>
      </p:sp>
    </p:spTree>
    <p:extLst>
      <p:ext uri="{BB962C8B-B14F-4D97-AF65-F5344CB8AC3E}">
        <p14:creationId xmlns:p14="http://schemas.microsoft.com/office/powerpoint/2010/main" val="174572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A6B0A37-E686-4DC0-B006-C2037003AD36}"/>
              </a:ext>
            </a:extLst>
          </p:cNvPr>
          <p:cNvPicPr>
            <a:picLocks noChangeAspect="1"/>
          </p:cNvPicPr>
          <p:nvPr/>
        </p:nvPicPr>
        <p:blipFill rotWithShape="1">
          <a:blip r:embed="rId3"/>
          <a:srcRect l="9213"/>
          <a:stretch/>
        </p:blipFill>
        <p:spPr>
          <a:xfrm>
            <a:off x="0" y="0"/>
            <a:ext cx="933636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7464152" y="1916832"/>
            <a:ext cx="4295800" cy="341632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Coração </a:t>
            </a:r>
          </a:p>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Puro </a:t>
            </a:r>
          </a:p>
          <a:p>
            <a:pPr algn="ctr" eaLnBrk="1" hangingPunct="1">
              <a:defRPr/>
            </a:pPr>
            <a:endPar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endParaRPr>
          </a:p>
          <a:p>
            <a:pPr algn="ctr" eaLnBrk="1" hangingPunct="1">
              <a:defRPr/>
            </a:pP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Mt</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5.8</a:t>
            </a:r>
          </a:p>
        </p:txBody>
      </p:sp>
    </p:spTree>
    <p:extLst>
      <p:ext uri="{BB962C8B-B14F-4D97-AF65-F5344CB8AC3E}">
        <p14:creationId xmlns:p14="http://schemas.microsoft.com/office/powerpoint/2010/main" val="1141649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3F5C2EE-D59B-40A9-9D42-7FCEA68C542C}"/>
              </a:ext>
            </a:extLst>
          </p:cNvPr>
          <p:cNvPicPr>
            <a:picLocks noChangeAspect="1"/>
          </p:cNvPicPr>
          <p:nvPr/>
        </p:nvPicPr>
        <p:blipFill rotWithShape="1">
          <a:blip r:embed="rId3"/>
          <a:srcRect b="21464"/>
          <a:stretch/>
        </p:blipFill>
        <p:spPr>
          <a:xfrm>
            <a:off x="-24680" y="-295936"/>
            <a:ext cx="12192000" cy="71813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Restituir à presença – </a:t>
            </a:r>
            <a:r>
              <a:rPr lang="pt-BR" sz="5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Gn</a:t>
            </a: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40.20-21</a:t>
            </a:r>
          </a:p>
        </p:txBody>
      </p:sp>
    </p:spTree>
    <p:extLst>
      <p:ext uri="{BB962C8B-B14F-4D97-AF65-F5344CB8AC3E}">
        <p14:creationId xmlns:p14="http://schemas.microsoft.com/office/powerpoint/2010/main" val="592861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27000"/>
          </a:schemeClr>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2529CB0E-F8D4-4A06-B366-02AE89E62351}"/>
              </a:ext>
            </a:extLst>
          </p:cNvPr>
          <p:cNvPicPr>
            <a:picLocks noChangeAspect="1"/>
          </p:cNvPicPr>
          <p:nvPr/>
        </p:nvPicPr>
        <p:blipFill>
          <a:blip r:embed="rId3"/>
          <a:stretch>
            <a:fillRect/>
          </a:stretch>
        </p:blipFill>
        <p:spPr>
          <a:xfrm>
            <a:off x="-24680" y="0"/>
            <a:ext cx="10293433"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6096000" y="2060848"/>
            <a:ext cx="609600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Salvação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saúde plena</a:t>
            </a:r>
          </a:p>
        </p:txBody>
      </p:sp>
    </p:spTree>
    <p:extLst>
      <p:ext uri="{BB962C8B-B14F-4D97-AF65-F5344CB8AC3E}">
        <p14:creationId xmlns:p14="http://schemas.microsoft.com/office/powerpoint/2010/main" val="2412491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8A5DAF8C-8BA5-4646-9C4E-21EB057F94AD}"/>
              </a:ext>
            </a:extLst>
          </p:cNvPr>
          <p:cNvPicPr>
            <a:picLocks noChangeAspect="1"/>
          </p:cNvPicPr>
          <p:nvPr/>
        </p:nvPicPr>
        <p:blipFill>
          <a:blip r:embed="rId3"/>
          <a:stretch>
            <a:fillRect/>
          </a:stretch>
        </p:blipFill>
        <p:spPr>
          <a:xfrm>
            <a:off x="609600" y="-44624"/>
            <a:ext cx="10972800" cy="6858000"/>
          </a:xfrm>
          <a:prstGeom prst="rect">
            <a:avLst/>
          </a:prstGeom>
        </p:spPr>
      </p:pic>
    </p:spTree>
    <p:extLst>
      <p:ext uri="{BB962C8B-B14F-4D97-AF65-F5344CB8AC3E}">
        <p14:creationId xmlns:p14="http://schemas.microsoft.com/office/powerpoint/2010/main" val="331033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Salmo 51.1-19</a:t>
            </a: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FC7092B-DFA2-4777-B883-8418ADBC63CC}"/>
              </a:ext>
            </a:extLst>
          </p:cNvPr>
          <p:cNvPicPr>
            <a:picLocks noChangeAspect="1"/>
          </p:cNvPicPr>
          <p:nvPr/>
        </p:nvPicPr>
        <p:blipFill>
          <a:blip r:embed="rId3"/>
          <a:stretch>
            <a:fillRect/>
          </a:stretch>
        </p:blipFill>
        <p:spPr>
          <a:xfrm>
            <a:off x="0" y="-1264920"/>
            <a:ext cx="12191999"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processo: pecar/restauração</a:t>
            </a:r>
          </a:p>
        </p:txBody>
      </p:sp>
    </p:spTree>
    <p:extLst>
      <p:ext uri="{BB962C8B-B14F-4D97-AF65-F5344CB8AC3E}">
        <p14:creationId xmlns:p14="http://schemas.microsoft.com/office/powerpoint/2010/main" val="3773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1EA4064-A502-4A71-8704-465314ACF64A}"/>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332656"/>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1 Lugar errado, hora errada</a:t>
            </a:r>
          </a:p>
        </p:txBody>
      </p:sp>
    </p:spTree>
    <p:extLst>
      <p:ext uri="{BB962C8B-B14F-4D97-AF65-F5344CB8AC3E}">
        <p14:creationId xmlns:p14="http://schemas.microsoft.com/office/powerpoint/2010/main" val="322784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ement127, LEGO, Legografia, Macro, Brinquedo, homem Morcego, filme, Minifiguras, cadeia, fraco, Ligação, Tchau, luz">
            <a:extLst>
              <a:ext uri="{FF2B5EF4-FFF2-40B4-BE49-F238E27FC236}">
                <a16:creationId xmlns:a16="http://schemas.microsoft.com/office/drawing/2014/main" id="{71D49170-0E6E-4004-91DF-F3818E78B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2 Ponto mais fraco</a:t>
            </a:r>
          </a:p>
        </p:txBody>
      </p:sp>
    </p:spTree>
    <p:extLst>
      <p:ext uri="{BB962C8B-B14F-4D97-AF65-F5344CB8AC3E}">
        <p14:creationId xmlns:p14="http://schemas.microsoft.com/office/powerpoint/2010/main" val="160692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163BFF0-79E6-4116-854A-63C82C1B8E7B}"/>
              </a:ext>
            </a:extLst>
          </p:cNvPr>
          <p:cNvPicPr>
            <a:picLocks noChangeAspect="1"/>
          </p:cNvPicPr>
          <p:nvPr/>
        </p:nvPicPr>
        <p:blipFill>
          <a:blip r:embed="rId3"/>
          <a:stretch>
            <a:fillRect/>
          </a:stretch>
        </p:blipFill>
        <p:spPr>
          <a:xfrm>
            <a:off x="0" y="-381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830997"/>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3 Saúde mental: porta para o pecado</a:t>
            </a:r>
          </a:p>
        </p:txBody>
      </p:sp>
    </p:spTree>
    <p:extLst>
      <p:ext uri="{BB962C8B-B14F-4D97-AF65-F5344CB8AC3E}">
        <p14:creationId xmlns:p14="http://schemas.microsoft.com/office/powerpoint/2010/main" val="1532173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D00CFC6-FA8A-4ECB-B28E-7F85C66A993D}"/>
              </a:ext>
            </a:extLst>
          </p:cNvPr>
          <p:cNvPicPr>
            <a:picLocks noChangeAspect="1"/>
          </p:cNvPicPr>
          <p:nvPr/>
        </p:nvPicPr>
        <p:blipFill>
          <a:blip r:embed="rId3"/>
          <a:stretch>
            <a:fillRect/>
          </a:stretch>
        </p:blipFill>
        <p:spPr>
          <a:xfrm>
            <a:off x="-24680" y="-805488"/>
            <a:ext cx="12192000" cy="81229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4 Encobrir aumenta a doença</a:t>
            </a:r>
          </a:p>
        </p:txBody>
      </p:sp>
    </p:spTree>
    <p:extLst>
      <p:ext uri="{BB962C8B-B14F-4D97-AF65-F5344CB8AC3E}">
        <p14:creationId xmlns:p14="http://schemas.microsoft.com/office/powerpoint/2010/main" val="2993995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5B5A18C-A9E7-44F4-9194-03D611D74476}"/>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830997"/>
          </a:xfrm>
          <a:prstGeom prst="rect">
            <a:avLst/>
          </a:prstGeom>
          <a:noFill/>
        </p:spPr>
        <p:txBody>
          <a:bodyPr wrap="square">
            <a:spAutoFit/>
          </a:bodyPr>
          <a:lstStyle/>
          <a:p>
            <a:pPr algn="ctr" eaLnBrk="1" hangingPunct="1">
              <a:defRPr/>
            </a:pPr>
            <a:r>
              <a:rPr lang="pt-BR" sz="48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5 Consequências para qualquer pecado</a:t>
            </a:r>
          </a:p>
        </p:txBody>
      </p:sp>
    </p:spTree>
    <p:extLst>
      <p:ext uri="{BB962C8B-B14F-4D97-AF65-F5344CB8AC3E}">
        <p14:creationId xmlns:p14="http://schemas.microsoft.com/office/powerpoint/2010/main" val="189167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979DB348-6291-407D-AFDA-E0E31F12ED87}"/>
              </a:ext>
            </a:extLst>
          </p:cNvPr>
          <p:cNvPicPr>
            <a:picLocks noChangeAspect="1"/>
          </p:cNvPicPr>
          <p:nvPr/>
        </p:nvPicPr>
        <p:blipFill>
          <a:blip r:embed="rId3"/>
          <a:stretch>
            <a:fillRect/>
          </a:stretch>
        </p:blipFill>
        <p:spPr>
          <a:xfrm>
            <a:off x="0" y="-381000"/>
            <a:ext cx="12192000" cy="7620000"/>
          </a:xfrm>
          <a:prstGeom prst="rect">
            <a:avLst/>
          </a:prstGeom>
        </p:spPr>
      </p:pic>
    </p:spTree>
    <p:extLst>
      <p:ext uri="{BB962C8B-B14F-4D97-AF65-F5344CB8AC3E}">
        <p14:creationId xmlns:p14="http://schemas.microsoft.com/office/powerpoint/2010/main" val="455867549"/>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TotalTime>
  <Words>1891</Words>
  <Application>Microsoft Office PowerPoint</Application>
  <PresentationFormat>Widescreen</PresentationFormat>
  <Paragraphs>79</Paragraphs>
  <Slides>17</Slides>
  <Notes>17</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17</vt:i4>
      </vt:variant>
    </vt:vector>
  </HeadingPairs>
  <TitlesOfParts>
    <vt:vector size="23" baseType="lpstr">
      <vt:lpstr>Arial</vt:lpstr>
      <vt:lpstr>Berlin Sans FB</vt:lpstr>
      <vt:lpstr>Berlin Sans FB Demi</vt:lpstr>
      <vt:lpstr>Calibri</vt:lpstr>
      <vt:lpstr>Roboto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69</cp:revision>
  <dcterms:created xsi:type="dcterms:W3CDTF">2020-11-08T13:12:27Z</dcterms:created>
  <dcterms:modified xsi:type="dcterms:W3CDTF">2021-09-03T10:24:22Z</dcterms:modified>
  <cp:category>MINISTÉRIO DA SAÚDE-DESCANSO</cp:category>
</cp:coreProperties>
</file>