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365" r:id="rId3"/>
    <p:sldId id="390" r:id="rId4"/>
    <p:sldId id="409" r:id="rId5"/>
    <p:sldId id="410" r:id="rId6"/>
    <p:sldId id="411" r:id="rId7"/>
    <p:sldId id="412" r:id="rId8"/>
    <p:sldId id="413" r:id="rId9"/>
    <p:sldId id="414" r:id="rId10"/>
    <p:sldId id="415" r:id="rId11"/>
    <p:sldId id="416" r:id="rId12"/>
    <p:sldId id="417" r:id="rId13"/>
    <p:sldId id="418" r:id="rId14"/>
    <p:sldId id="419" r:id="rId15"/>
    <p:sldId id="420" r:id="rId16"/>
  </p:sldIdLst>
  <p:sldSz cx="12192000" cy="6858000"/>
  <p:notesSz cx="6858000" cy="9144000"/>
  <p:defaultTextStyle>
    <a:defPPr>
      <a:defRPr lang="pt-B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C54"/>
    <a:srgbClr val="003399"/>
    <a:srgbClr val="1D1D59"/>
    <a:srgbClr val="333399"/>
    <a:srgbClr val="001746"/>
    <a:srgbClr val="002164"/>
    <a:srgbClr val="002570"/>
    <a:srgbClr val="003192"/>
    <a:srgbClr val="003FBC"/>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310" autoAdjust="0"/>
  </p:normalViewPr>
  <p:slideViewPr>
    <p:cSldViewPr>
      <p:cViewPr varScale="1">
        <p:scale>
          <a:sx n="47" d="100"/>
          <a:sy n="47" d="100"/>
        </p:scale>
        <p:origin x="1392" y="36"/>
      </p:cViewPr>
      <p:guideLst>
        <p:guide orient="horz" pos="2160"/>
        <p:guide pos="3840"/>
      </p:guideLst>
    </p:cSldViewPr>
  </p:slideViewPr>
  <p:notesTextViewPr>
    <p:cViewPr>
      <p:scale>
        <a:sx n="100" d="100"/>
        <a:sy n="100" d="100"/>
      </p:scale>
      <p:origin x="0" y="0"/>
    </p:cViewPr>
  </p:notesTextViewPr>
  <p:notesViewPr>
    <p:cSldViewPr>
      <p:cViewPr varScale="1">
        <p:scale>
          <a:sx n="56" d="100"/>
          <a:sy n="56" d="100"/>
        </p:scale>
        <p:origin x="-2838"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AC1E21F3-EA84-4921-94DD-04A211CB286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pt-BR"/>
          </a:p>
        </p:txBody>
      </p:sp>
      <p:sp>
        <p:nvSpPr>
          <p:cNvPr id="3" name="Espaço Reservado para Data 2">
            <a:extLst>
              <a:ext uri="{FF2B5EF4-FFF2-40B4-BE49-F238E27FC236}">
                <a16:creationId xmlns:a16="http://schemas.microsoft.com/office/drawing/2014/main" id="{6CFE7E0D-F9F8-47B7-A275-F9734D492547}"/>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35CB32EF-2A78-48F5-BB2B-E07C20A3FD90}" type="datetimeFigureOut">
              <a:rPr lang="pt-BR"/>
              <a:pPr>
                <a:defRPr/>
              </a:pPr>
              <a:t>28/09/2021</a:t>
            </a:fld>
            <a:endParaRPr lang="pt-BR"/>
          </a:p>
        </p:txBody>
      </p:sp>
      <p:sp>
        <p:nvSpPr>
          <p:cNvPr id="4" name="Espaço Reservado para Imagem de Slide 3">
            <a:extLst>
              <a:ext uri="{FF2B5EF4-FFF2-40B4-BE49-F238E27FC236}">
                <a16:creationId xmlns:a16="http://schemas.microsoft.com/office/drawing/2014/main" id="{1673CE53-A880-4A65-9CBB-F64C341D3D17}"/>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a:extLst>
              <a:ext uri="{FF2B5EF4-FFF2-40B4-BE49-F238E27FC236}">
                <a16:creationId xmlns:a16="http://schemas.microsoft.com/office/drawing/2014/main" id="{8F70E84F-F4E5-431F-A9BA-28916E9B01C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a:extLst>
              <a:ext uri="{FF2B5EF4-FFF2-40B4-BE49-F238E27FC236}">
                <a16:creationId xmlns:a16="http://schemas.microsoft.com/office/drawing/2014/main" id="{230CC446-3544-4368-9EE5-DD672D437FE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pt-BR"/>
          </a:p>
        </p:txBody>
      </p:sp>
      <p:sp>
        <p:nvSpPr>
          <p:cNvPr id="7" name="Espaço Reservado para Número de Slide 6">
            <a:extLst>
              <a:ext uri="{FF2B5EF4-FFF2-40B4-BE49-F238E27FC236}">
                <a16:creationId xmlns:a16="http://schemas.microsoft.com/office/drawing/2014/main" id="{5262B0BB-BF4F-48AC-8BCC-D97CB353883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A422CC4-D56C-4270-8EEA-65443C072259}"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ço Reservado para Imagem de Slide 1">
            <a:extLst>
              <a:ext uri="{FF2B5EF4-FFF2-40B4-BE49-F238E27FC236}">
                <a16:creationId xmlns:a16="http://schemas.microsoft.com/office/drawing/2014/main" id="{51E1A3A5-CE5D-4D41-986A-2A97DD67234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Espaço Reservado para Anotações 2">
            <a:extLst>
              <a:ext uri="{FF2B5EF4-FFF2-40B4-BE49-F238E27FC236}">
                <a16:creationId xmlns:a16="http://schemas.microsoft.com/office/drawing/2014/main" id="{D38F6EC6-29E1-4057-A078-F33435F48E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pt-BR" altLang="pt-BR" sz="2000" b="1" dirty="0"/>
              <a:t>www.4tons.com.br</a:t>
            </a:r>
          </a:p>
          <a:p>
            <a:pPr algn="ctr" eaLnBrk="1" hangingPunct="1">
              <a:spcBef>
                <a:spcPct val="0"/>
              </a:spcBef>
            </a:pPr>
            <a:r>
              <a:rPr lang="pt-BR" altLang="pt-BR" sz="2000" b="1" dirty="0"/>
              <a:t>Pr. Marcelo Augusto de Carvalho</a:t>
            </a:r>
          </a:p>
          <a:p>
            <a:pPr eaLnBrk="1" hangingPunct="1">
              <a:spcBef>
                <a:spcPct val="0"/>
              </a:spcBef>
            </a:pPr>
            <a:endParaRPr lang="pt-BR" altLang="pt-BR" sz="2000" b="1" dirty="0"/>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Fonte: Lição da Escola Sabatina, jul-ago-set-2021, CPB.</a:t>
            </a:r>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Autores: Gerald </a:t>
            </a:r>
            <a:r>
              <a:rPr lang="pt-BR" sz="1200" b="1" kern="1200" dirty="0" err="1">
                <a:solidFill>
                  <a:schemeClr val="tx1"/>
                </a:solidFill>
                <a:effectLst/>
                <a:latin typeface="+mn-lt"/>
                <a:ea typeface="+mn-ea"/>
                <a:cs typeface="+mn-cs"/>
              </a:rPr>
              <a:t>Klingbeil</a:t>
            </a:r>
            <a:r>
              <a:rPr lang="pt-BR" sz="1200" b="1" kern="1200" dirty="0">
                <a:solidFill>
                  <a:schemeClr val="tx1"/>
                </a:solidFill>
                <a:effectLst/>
                <a:latin typeface="+mn-lt"/>
                <a:ea typeface="+mn-ea"/>
                <a:cs typeface="+mn-cs"/>
              </a:rPr>
              <a:t> e Chantal </a:t>
            </a:r>
            <a:r>
              <a:rPr lang="pt-BR" sz="1200" b="1" kern="1200" dirty="0" err="1">
                <a:solidFill>
                  <a:schemeClr val="tx1"/>
                </a:solidFill>
                <a:effectLst/>
                <a:latin typeface="+mn-lt"/>
                <a:ea typeface="+mn-ea"/>
                <a:cs typeface="+mn-cs"/>
              </a:rPr>
              <a:t>Klingbeil</a:t>
            </a:r>
            <a:endParaRPr lang="pt-BR" sz="12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Adaptação: Pr. Marcelo Augusto de Carvalho 27/08/2021 Artur Nogueira SP</a:t>
            </a:r>
          </a:p>
          <a:p>
            <a:pPr marL="0" marR="0" lvl="0" indent="0" algn="l" defTabSz="914400" rtl="0" eaLnBrk="1" fontAlgn="base" latinLnBrk="0" hangingPunct="1">
              <a:lnSpc>
                <a:spcPct val="100000"/>
              </a:lnSpc>
              <a:spcBef>
                <a:spcPct val="0"/>
              </a:spcBef>
              <a:spcAft>
                <a:spcPct val="0"/>
              </a:spcAft>
              <a:buClrTx/>
              <a:buSzTx/>
              <a:buFontTx/>
              <a:buNone/>
              <a:tabLst/>
              <a:defRPr/>
            </a:pPr>
            <a:endParaRPr lang="pt-BR" sz="1200" kern="1200" dirty="0">
              <a:solidFill>
                <a:schemeClr val="tx1"/>
              </a:solidFill>
              <a:effectLst/>
              <a:latin typeface="+mn-lt"/>
              <a:ea typeface="+mn-ea"/>
              <a:cs typeface="+mn-cs"/>
            </a:endParaRPr>
          </a:p>
          <a:p>
            <a:pPr eaLnBrk="1" hangingPunct="1">
              <a:spcBef>
                <a:spcPct val="0"/>
              </a:spcBef>
            </a:pPr>
            <a:endParaRPr lang="pt-BR" altLang="pt-BR" sz="2000" b="1" dirty="0"/>
          </a:p>
        </p:txBody>
      </p:sp>
      <p:sp>
        <p:nvSpPr>
          <p:cNvPr id="4100" name="Espaço Reservado para Número de Slide 3">
            <a:extLst>
              <a:ext uri="{FF2B5EF4-FFF2-40B4-BE49-F238E27FC236}">
                <a16:creationId xmlns:a16="http://schemas.microsoft.com/office/drawing/2014/main" id="{71817647-F91F-418B-8933-2F9D75F9B1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743134-7DAB-451D-9963-B4BEEDB08F8F}" type="slidenum">
              <a:rPr lang="pt-BR" altLang="pt-BR">
                <a:latin typeface="Arial" panose="020B0604020202020204" pitchFamily="34" charset="0"/>
              </a:rPr>
              <a:pPr>
                <a:spcBef>
                  <a:spcPct val="0"/>
                </a:spcBef>
              </a:pPr>
              <a:t>1</a:t>
            </a:fld>
            <a:endParaRPr lang="pt-BR" altLang="pt-BR">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algn="just" eaLnBrk="1" hangingPunct="1"/>
            <a:r>
              <a:rPr lang="pt-BR" altLang="pt-BR" sz="2000" b="1" dirty="0"/>
              <a:t>3 CULTIVAR RELACIONAMENTOS NESTAS HORAS SAGRADAS</a:t>
            </a:r>
          </a:p>
          <a:p>
            <a:pPr algn="just"/>
            <a:r>
              <a:rPr lang="pt-BR" sz="3200" b="1" i="0" dirty="0">
                <a:solidFill>
                  <a:srgbClr val="767777"/>
                </a:solidFill>
                <a:effectLst/>
                <a:latin typeface="Roboto" panose="02000000000000000000" pitchFamily="2" charset="0"/>
              </a:rPr>
              <a:t>Levítico 19:3</a:t>
            </a:r>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A guarda do sábado também significa cultivar o relacionamento com a família e os amigos. Deus concede tempo para uma concentrada comunhão com a família e inclui o descanso até para os servos e os animais (</a:t>
            </a:r>
            <a:r>
              <a:rPr lang="pt-BR" sz="3200" b="0" i="0" dirty="0" err="1">
                <a:solidFill>
                  <a:srgbClr val="767777"/>
                </a:solidFill>
                <a:effectLst/>
                <a:latin typeface="Roboto" panose="02000000000000000000" pitchFamily="2" charset="0"/>
              </a:rPr>
              <a:t>Êx</a:t>
            </a:r>
            <a:r>
              <a:rPr lang="pt-BR" sz="3200" b="0" i="0" dirty="0">
                <a:solidFill>
                  <a:srgbClr val="767777"/>
                </a:solidFill>
                <a:effectLst/>
                <a:latin typeface="Roboto" panose="02000000000000000000" pitchFamily="2" charset="0"/>
              </a:rPr>
              <a:t> 20:8-11). O sábado e a família andam juntos.</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10</a:t>
            </a:fld>
            <a:endParaRPr lang="pt-BR" altLang="pt-BR">
              <a:latin typeface="Arial" panose="020B0604020202020204" pitchFamily="34" charset="0"/>
            </a:endParaRPr>
          </a:p>
        </p:txBody>
      </p:sp>
    </p:spTree>
    <p:extLst>
      <p:ext uri="{BB962C8B-B14F-4D97-AF65-F5344CB8AC3E}">
        <p14:creationId xmlns:p14="http://schemas.microsoft.com/office/powerpoint/2010/main" val="4111121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algn="just" eaLnBrk="1" hangingPunct="1"/>
            <a:r>
              <a:rPr lang="pt-BR" altLang="pt-BR" sz="2000" b="1" dirty="0"/>
              <a:t>4 ADORAÇÃO COLETIVA NA IGREJA</a:t>
            </a:r>
          </a:p>
          <a:p>
            <a:pPr algn="just" eaLnBrk="1" hangingPunct="1"/>
            <a:r>
              <a:rPr lang="pt-BR" sz="3200" b="0" i="0" dirty="0">
                <a:solidFill>
                  <a:srgbClr val="767777"/>
                </a:solidFill>
                <a:effectLst/>
                <a:latin typeface="Roboto" panose="02000000000000000000" pitchFamily="2" charset="0"/>
              </a:rPr>
              <a:t>Embora o tempo para descanso e para a família sejam princípios importantes, a guarda do sábado também significa adorar a Deus coletivamente com a família da igreja. Jesus participou de cultos de adoração e os promoveu (</a:t>
            </a:r>
            <a:r>
              <a:rPr lang="pt-BR" sz="3200" b="0" i="0" dirty="0" err="1">
                <a:solidFill>
                  <a:srgbClr val="767777"/>
                </a:solidFill>
                <a:effectLst/>
                <a:latin typeface="Roboto" panose="02000000000000000000" pitchFamily="2" charset="0"/>
              </a:rPr>
              <a:t>Lv</a:t>
            </a:r>
            <a:r>
              <a:rPr lang="pt-BR" sz="3200" b="0" i="0" dirty="0">
                <a:solidFill>
                  <a:srgbClr val="767777"/>
                </a:solidFill>
                <a:effectLst/>
                <a:latin typeface="Roboto" panose="02000000000000000000" pitchFamily="2" charset="0"/>
              </a:rPr>
              <a:t> 23:3; </a:t>
            </a:r>
            <a:r>
              <a:rPr lang="pt-BR" sz="3200" b="0" i="0" dirty="0" err="1">
                <a:solidFill>
                  <a:srgbClr val="767777"/>
                </a:solidFill>
                <a:effectLst/>
                <a:latin typeface="Roboto" panose="02000000000000000000" pitchFamily="2" charset="0"/>
              </a:rPr>
              <a:t>Lc</a:t>
            </a:r>
            <a:r>
              <a:rPr lang="pt-BR" sz="3200" b="0" i="0" dirty="0">
                <a:solidFill>
                  <a:srgbClr val="767777"/>
                </a:solidFill>
                <a:effectLst/>
                <a:latin typeface="Roboto" panose="02000000000000000000" pitchFamily="2" charset="0"/>
              </a:rPr>
              <a:t> 4:16; </a:t>
            </a:r>
            <a:r>
              <a:rPr lang="pt-BR" sz="3200" b="0" i="0" dirty="0" err="1">
                <a:solidFill>
                  <a:srgbClr val="767777"/>
                </a:solidFill>
                <a:effectLst/>
                <a:latin typeface="Roboto" panose="02000000000000000000" pitchFamily="2" charset="0"/>
              </a:rPr>
              <a:t>Hb</a:t>
            </a:r>
            <a:r>
              <a:rPr lang="pt-BR" sz="3200" b="0" i="0" dirty="0">
                <a:solidFill>
                  <a:srgbClr val="767777"/>
                </a:solidFill>
                <a:effectLst/>
                <a:latin typeface="Roboto" panose="02000000000000000000" pitchFamily="2" charset="0"/>
              </a:rPr>
              <a:t> 10:25).</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11</a:t>
            </a:fld>
            <a:endParaRPr lang="pt-BR" altLang="pt-BR">
              <a:latin typeface="Arial" panose="020B0604020202020204" pitchFamily="34" charset="0"/>
            </a:endParaRPr>
          </a:p>
        </p:txBody>
      </p:sp>
    </p:spTree>
    <p:extLst>
      <p:ext uri="{BB962C8B-B14F-4D97-AF65-F5344CB8AC3E}">
        <p14:creationId xmlns:p14="http://schemas.microsoft.com/office/powerpoint/2010/main" val="87702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algn="just" eaLnBrk="1" hangingPunct="1"/>
            <a:r>
              <a:rPr lang="pt-BR" altLang="pt-BR" sz="2000" b="1" dirty="0"/>
              <a:t>5 DESCANSE EM TODOS OS SENTIDO – FÍSICA MENTAL E ESPIRITUALMENTE.</a:t>
            </a:r>
          </a:p>
          <a:p>
            <a:pPr algn="just" eaLnBrk="1" hangingPunct="1"/>
            <a:r>
              <a:rPr lang="pt-BR" sz="3200" b="0" i="0" dirty="0">
                <a:solidFill>
                  <a:srgbClr val="767777"/>
                </a:solidFill>
                <a:effectLst/>
                <a:latin typeface="Roboto" panose="02000000000000000000" pitchFamily="2" charset="0"/>
              </a:rPr>
              <a:t>Mesmo que nossa rotina e ritmo semanal sejam apressados, no fundo do nosso coração, há um anseio pelo verdadeiro descanso sabático e pela comunhão com o Criador. Ao nos lembrarmos de interromper nossos negócios, de planejar passar mais tempo com Deus e de nutrir os relacionamentos, entramos no ritmo e no descanso do sábado.</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12</a:t>
            </a:fld>
            <a:endParaRPr lang="pt-BR" altLang="pt-BR">
              <a:latin typeface="Arial" panose="020B0604020202020204" pitchFamily="34" charset="0"/>
            </a:endParaRPr>
          </a:p>
        </p:txBody>
      </p:sp>
    </p:spTree>
    <p:extLst>
      <p:ext uri="{BB962C8B-B14F-4D97-AF65-F5344CB8AC3E}">
        <p14:creationId xmlns:p14="http://schemas.microsoft.com/office/powerpoint/2010/main" val="1110131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lgn="just" eaLnBrk="1" hangingPunct="1"/>
            <a:r>
              <a:rPr lang="pt-BR" altLang="pt-BR" sz="2000" b="1" dirty="0"/>
              <a:t>6 TENHA CONTATO COM A NATUREZA</a:t>
            </a:r>
          </a:p>
          <a:p>
            <a:pPr algn="just"/>
            <a:r>
              <a:rPr lang="pt-BR" sz="3200" b="0" i="0" dirty="0">
                <a:solidFill>
                  <a:srgbClr val="767777"/>
                </a:solidFill>
                <a:effectLst/>
                <a:latin typeface="Roboto" panose="02000000000000000000" pitchFamily="2" charset="0"/>
              </a:rPr>
              <a:t>“Deus deu aos homens o memorial de Seu poder criador para que O discernissem nas obras de Suas mãos. O sábado nos convida a contemplar, nas obras criadas, a glória do Criador [...]. Mais do que em qualquer outro dia, devemos, no santo dia de descanso, estudar as mensagens que Deus escreveu para nós na natureza [...]. À medida que penetramos no seio da natureza, Cristo nos torna real Sua presença, e nos fala ao coração de Sua paz e amor” (Ellen G. White, </a:t>
            </a:r>
            <a:r>
              <a:rPr lang="pt-BR" sz="3200" b="0" i="1" dirty="0">
                <a:solidFill>
                  <a:srgbClr val="767777"/>
                </a:solidFill>
                <a:effectLst/>
                <a:latin typeface="Roboto" panose="02000000000000000000" pitchFamily="2" charset="0"/>
              </a:rPr>
              <a:t>Parábolas de Jesus</a:t>
            </a:r>
            <a:r>
              <a:rPr lang="pt-BR" sz="3200" b="0" i="0" dirty="0">
                <a:solidFill>
                  <a:srgbClr val="767777"/>
                </a:solidFill>
                <a:effectLst/>
                <a:latin typeface="Roboto" panose="02000000000000000000" pitchFamily="2" charset="0"/>
              </a:rPr>
              <a:t>, p. 25, 26).</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13</a:t>
            </a:fld>
            <a:endParaRPr lang="pt-BR" altLang="pt-BR">
              <a:latin typeface="Arial" panose="020B0604020202020204" pitchFamily="34" charset="0"/>
            </a:endParaRPr>
          </a:p>
        </p:txBody>
      </p:sp>
    </p:spTree>
    <p:extLst>
      <p:ext uri="{BB962C8B-B14F-4D97-AF65-F5344CB8AC3E}">
        <p14:creationId xmlns:p14="http://schemas.microsoft.com/office/powerpoint/2010/main" val="3154962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lgn="just" eaLnBrk="1" hangingPunct="1"/>
            <a:r>
              <a:rPr lang="pt-BR" altLang="pt-BR" sz="2000" b="1" dirty="0"/>
              <a:t>7 FAÇA ALGO BOM POR ALGUÉM QUE SOFRE MAIS DO QUE VOCÊ</a:t>
            </a:r>
          </a:p>
          <a:p>
            <a:pPr algn="just"/>
            <a:r>
              <a:rPr lang="pt-BR" sz="2000" b="0" i="0" dirty="0">
                <a:solidFill>
                  <a:srgbClr val="767777"/>
                </a:solidFill>
                <a:effectLst/>
                <a:latin typeface="Roboto" panose="02000000000000000000" pitchFamily="2" charset="0"/>
              </a:rPr>
              <a:t> “Uma das razões importantes pelas quais o Senhor libertou Israel da escravidão do Egito foi para que o povo pudesse guardar Seu santo sábado [...]. Evidentemente, Moisés e Arão renovaram o ensino sobre a santidade do sábado, pois o faraó se queixou a eles: ‘Vocês ainda querem que eles [o povo] descansem de suas tarefas!’ (</a:t>
            </a:r>
            <a:r>
              <a:rPr lang="pt-BR" sz="2000" b="0" i="0" dirty="0" err="1">
                <a:solidFill>
                  <a:srgbClr val="767777"/>
                </a:solidFill>
                <a:effectLst/>
                <a:latin typeface="Roboto" panose="02000000000000000000" pitchFamily="2" charset="0"/>
              </a:rPr>
              <a:t>Êx</a:t>
            </a:r>
            <a:r>
              <a:rPr lang="pt-BR" sz="2000" b="0" i="0" dirty="0">
                <a:solidFill>
                  <a:srgbClr val="767777"/>
                </a:solidFill>
                <a:effectLst/>
                <a:latin typeface="Roboto" panose="02000000000000000000" pitchFamily="2" charset="0"/>
              </a:rPr>
              <a:t> 5:5). Isso indica que Moisés e Arão começaram uma reforma do sábado no Egito.</a:t>
            </a:r>
          </a:p>
          <a:p>
            <a:pPr algn="just"/>
            <a:r>
              <a:rPr lang="pt-BR" sz="2000" b="0" i="0" dirty="0">
                <a:solidFill>
                  <a:srgbClr val="767777"/>
                </a:solidFill>
                <a:effectLst/>
                <a:latin typeface="Roboto" panose="02000000000000000000" pitchFamily="2" charset="0"/>
              </a:rPr>
              <a:t>“Entretanto, a observância do sábado não era para ser uma </a:t>
            </a:r>
            <a:r>
              <a:rPr lang="pt-BR" sz="2000" b="0" i="1" dirty="0">
                <a:solidFill>
                  <a:srgbClr val="767777"/>
                </a:solidFill>
                <a:effectLst/>
                <a:latin typeface="Roboto" panose="02000000000000000000" pitchFamily="2" charset="0"/>
              </a:rPr>
              <a:t>comemoração </a:t>
            </a:r>
            <a:r>
              <a:rPr lang="pt-BR" sz="2000" b="0" i="0" dirty="0">
                <a:solidFill>
                  <a:srgbClr val="767777"/>
                </a:solidFill>
                <a:effectLst/>
                <a:latin typeface="Roboto" panose="02000000000000000000" pitchFamily="2" charset="0"/>
              </a:rPr>
              <a:t>da escravidão do povo no Egito. A observância do sábado como lembrança da criação devia </a:t>
            </a:r>
            <a:r>
              <a:rPr lang="pt-BR" sz="2000" b="0" i="1" dirty="0">
                <a:solidFill>
                  <a:srgbClr val="767777"/>
                </a:solidFill>
                <a:effectLst/>
                <a:latin typeface="Roboto" panose="02000000000000000000" pitchFamily="2" charset="0"/>
              </a:rPr>
              <a:t>incluir </a:t>
            </a:r>
            <a:r>
              <a:rPr lang="pt-BR" sz="2000" b="0" i="0" dirty="0">
                <a:solidFill>
                  <a:srgbClr val="767777"/>
                </a:solidFill>
                <a:effectLst/>
                <a:latin typeface="Roboto" panose="02000000000000000000" pitchFamily="2" charset="0"/>
              </a:rPr>
              <a:t>uma lembrança alegre da libertação da opressão religiosa no Egito, que dificultava a observância do sábado. Da mesma forma, a libertação da escravidão devia acender para sempre no coração do povo uma terna consideração pelos pobres e oprimidos, pelos órfãos e viúvas” (Nota do apêndice do livro de Ellen G. White, </a:t>
            </a:r>
            <a:r>
              <a:rPr lang="pt-BR" sz="2000" b="0" i="1" dirty="0" err="1">
                <a:solidFill>
                  <a:srgbClr val="767777"/>
                </a:solidFill>
                <a:effectLst/>
                <a:latin typeface="Roboto" panose="02000000000000000000" pitchFamily="2" charset="0"/>
              </a:rPr>
              <a:t>From</a:t>
            </a:r>
            <a:r>
              <a:rPr lang="pt-BR" sz="2000" b="0" i="1" dirty="0">
                <a:solidFill>
                  <a:srgbClr val="767777"/>
                </a:solidFill>
                <a:effectLst/>
                <a:latin typeface="Roboto" panose="02000000000000000000" pitchFamily="2" charset="0"/>
              </a:rPr>
              <a:t> </a:t>
            </a:r>
            <a:r>
              <a:rPr lang="pt-BR" sz="2000" b="0" i="1" dirty="0" err="1">
                <a:solidFill>
                  <a:srgbClr val="767777"/>
                </a:solidFill>
                <a:effectLst/>
                <a:latin typeface="Roboto" panose="02000000000000000000" pitchFamily="2" charset="0"/>
              </a:rPr>
              <a:t>Eternity</a:t>
            </a:r>
            <a:r>
              <a:rPr lang="pt-BR" sz="2000" b="0" i="1" dirty="0">
                <a:solidFill>
                  <a:srgbClr val="767777"/>
                </a:solidFill>
                <a:effectLst/>
                <a:latin typeface="Roboto" panose="02000000000000000000" pitchFamily="2" charset="0"/>
              </a:rPr>
              <a:t> </a:t>
            </a:r>
            <a:r>
              <a:rPr lang="pt-BR" sz="2000" b="0" i="1" dirty="0" err="1">
                <a:solidFill>
                  <a:srgbClr val="767777"/>
                </a:solidFill>
                <a:effectLst/>
                <a:latin typeface="Roboto" panose="02000000000000000000" pitchFamily="2" charset="0"/>
              </a:rPr>
              <a:t>Past</a:t>
            </a:r>
            <a:r>
              <a:rPr lang="pt-BR" sz="2000" b="0" i="0" dirty="0">
                <a:solidFill>
                  <a:srgbClr val="767777"/>
                </a:solidFill>
                <a:effectLst/>
                <a:latin typeface="Roboto" panose="02000000000000000000" pitchFamily="2" charset="0"/>
              </a:rPr>
              <a:t>, p. 549).</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14</a:t>
            </a:fld>
            <a:endParaRPr lang="pt-BR" altLang="pt-BR">
              <a:latin typeface="Arial" panose="020B0604020202020204" pitchFamily="34" charset="0"/>
            </a:endParaRPr>
          </a:p>
        </p:txBody>
      </p:sp>
    </p:spTree>
    <p:extLst>
      <p:ext uri="{BB962C8B-B14F-4D97-AF65-F5344CB8AC3E}">
        <p14:creationId xmlns:p14="http://schemas.microsoft.com/office/powerpoint/2010/main" val="3552393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pt-BR" altLang="pt-BR" sz="2000" b="1" dirty="0"/>
              <a:t>APELO</a:t>
            </a:r>
          </a:p>
          <a:p>
            <a:pPr algn="just" eaLnBrk="1" hangingPunct="1"/>
            <a:r>
              <a:rPr lang="pt-BR" altLang="pt-BR" sz="2000" b="1" dirty="0"/>
              <a:t>Você foi liberto do pecado para descansar!</a:t>
            </a:r>
          </a:p>
          <a:p>
            <a:pPr algn="just" eaLnBrk="1" hangingPunct="1"/>
            <a:r>
              <a:rPr lang="pt-BR" altLang="pt-BR" sz="2000" b="1" dirty="0"/>
              <a:t>Então, no sábado, DESCANSE</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15</a:t>
            </a:fld>
            <a:endParaRPr lang="pt-BR" altLang="pt-BR">
              <a:latin typeface="Arial" panose="020B0604020202020204" pitchFamily="34" charset="0"/>
            </a:endParaRPr>
          </a:p>
        </p:txBody>
      </p:sp>
    </p:spTree>
    <p:extLst>
      <p:ext uri="{BB962C8B-B14F-4D97-AF65-F5344CB8AC3E}">
        <p14:creationId xmlns:p14="http://schemas.microsoft.com/office/powerpoint/2010/main" val="2221093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pt-BR" altLang="pt-BR" sz="2000" b="1" dirty="0"/>
              <a:t>GÊNESIS 8.20-22</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2</a:t>
            </a:fld>
            <a:endParaRPr lang="pt-BR" altLang="pt-BR">
              <a:latin typeface="Arial" panose="020B0604020202020204" pitchFamily="34" charset="0"/>
            </a:endParaRPr>
          </a:p>
        </p:txBody>
      </p:sp>
    </p:spTree>
    <p:extLst>
      <p:ext uri="{BB962C8B-B14F-4D97-AF65-F5344CB8AC3E}">
        <p14:creationId xmlns:p14="http://schemas.microsoft.com/office/powerpoint/2010/main" val="1657726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lgn="just" eaLnBrk="1" hangingPunct="1"/>
            <a:r>
              <a:rPr lang="pt-BR" altLang="pt-BR" sz="2000" b="1" dirty="0"/>
              <a:t>O QUE FAZER QUANDO MEUS PAIS ERRARAM NO PASSADO E HOJE EU COLHO AS CONSEQUÊNCIAS POR SUAS ESCOLHAS?</a:t>
            </a:r>
          </a:p>
          <a:p>
            <a:pPr algn="just" eaLnBrk="1" hangingPunct="1"/>
            <a:endParaRPr lang="pt-BR" altLang="pt-BR" sz="2000" b="1" dirty="0"/>
          </a:p>
          <a:p>
            <a:pPr marL="0" marR="0" lvl="0" indent="0" algn="just" defTabSz="914400" rtl="0" eaLnBrk="1" fontAlgn="base" latinLnBrk="0" hangingPunct="1">
              <a:lnSpc>
                <a:spcPct val="100000"/>
              </a:lnSpc>
              <a:spcBef>
                <a:spcPct val="30000"/>
              </a:spcBef>
              <a:spcAft>
                <a:spcPct val="0"/>
              </a:spcAft>
              <a:buClrTx/>
              <a:buSzTx/>
              <a:buFontTx/>
              <a:buNone/>
              <a:tabLst/>
              <a:defRPr/>
            </a:pPr>
            <a:r>
              <a:rPr lang="pt-BR" sz="2000" b="0" i="0" dirty="0">
                <a:solidFill>
                  <a:srgbClr val="767777"/>
                </a:solidFill>
                <a:effectLst/>
                <a:latin typeface="Roboto" panose="02000000000000000000" pitchFamily="2" charset="0"/>
              </a:rPr>
              <a:t>Após 40 anos de peregrinação no deserto, surgiu uma nova geração de israelitas que tinha vagas lembranças do Egito. Eles tiveram uma experiência muito diferente da vida de seus pais e haviam testemunhado a repetida falta de fé de seus antepassados e, como consequência, também tiveram que vagar pelo deserto enquanto a geração de seus pais ia morrendo. </a:t>
            </a:r>
            <a:endParaRPr lang="pt-BR" altLang="pt-BR" sz="2000" b="1" dirty="0"/>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3</a:t>
            </a:fld>
            <a:endParaRPr lang="pt-BR" altLang="pt-BR">
              <a:latin typeface="Arial" panose="020B0604020202020204" pitchFamily="34" charset="0"/>
            </a:endParaRPr>
          </a:p>
        </p:txBody>
      </p:sp>
    </p:spTree>
    <p:extLst>
      <p:ext uri="{BB962C8B-B14F-4D97-AF65-F5344CB8AC3E}">
        <p14:creationId xmlns:p14="http://schemas.microsoft.com/office/powerpoint/2010/main" val="2312422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lgn="just" eaLnBrk="1" hangingPunct="1"/>
            <a:r>
              <a:rPr lang="pt-BR" altLang="pt-BR" sz="2000" b="1" dirty="0"/>
              <a:t>1 VALORIZAR A IGREJA E OS SÍMBOLOS DA PRESENÇA DE DEUS EM NOSSA VIDA (AS CERIMÔNIAS ESPIRITUAIS – SANTA CEIA, BATISMO, CASAMENTO, APRESENTAÇÃO DOS FILHOS...).</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pt-BR" sz="2000" b="0" i="0" dirty="0">
                <a:solidFill>
                  <a:srgbClr val="767777"/>
                </a:solidFill>
                <a:effectLst/>
                <a:latin typeface="Roboto" panose="02000000000000000000" pitchFamily="2" charset="0"/>
              </a:rPr>
              <a:t>Eles tiveram o privilégio de ter o santuário no centro do acampamento e podiam ver a nuvem indicando a presença de Deus pairando sobre o tabernáculo. Quando a nuvem se movia, eles sabiam que era hora de fazer as malas e segui-la. Essa nuvem que fornecia sombra durante o dia e luz e calor à noite era um lembrete constante do amor e do cuidado de Deus por eles.</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4</a:t>
            </a:fld>
            <a:endParaRPr lang="pt-BR" altLang="pt-BR">
              <a:latin typeface="Arial" panose="020B0604020202020204" pitchFamily="34" charset="0"/>
            </a:endParaRPr>
          </a:p>
        </p:txBody>
      </p:sp>
    </p:spTree>
    <p:extLst>
      <p:ext uri="{BB962C8B-B14F-4D97-AF65-F5344CB8AC3E}">
        <p14:creationId xmlns:p14="http://schemas.microsoft.com/office/powerpoint/2010/main" val="3258583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lgn="just" eaLnBrk="1" hangingPunct="1"/>
            <a:r>
              <a:rPr lang="pt-BR" altLang="pt-BR" sz="2000" b="1" dirty="0"/>
              <a:t>2 VALORIZAR A CONQUISTA DO ALIMENTO COMO UM ATO DIRETO DE DEUS EM MINHA VIDA!</a:t>
            </a:r>
          </a:p>
          <a:p>
            <a:pPr algn="just"/>
            <a:r>
              <a:rPr lang="pt-BR" sz="2000" b="1" i="0" dirty="0">
                <a:solidFill>
                  <a:srgbClr val="767777"/>
                </a:solidFill>
                <a:effectLst/>
                <a:latin typeface="Roboto" panose="02000000000000000000" pitchFamily="2" charset="0"/>
              </a:rPr>
              <a:t>Qual lembrete personalizado do descanso sabático eles tinham? </a:t>
            </a:r>
            <a:r>
              <a:rPr lang="pt-BR" sz="2000" b="0" i="0" dirty="0" err="1">
                <a:solidFill>
                  <a:srgbClr val="767777"/>
                </a:solidFill>
                <a:effectLst/>
                <a:latin typeface="Roboto" panose="02000000000000000000" pitchFamily="2" charset="0"/>
              </a:rPr>
              <a:t>Êx</a:t>
            </a:r>
            <a:r>
              <a:rPr lang="pt-BR" sz="2000" b="0" i="0" dirty="0">
                <a:solidFill>
                  <a:srgbClr val="767777"/>
                </a:solidFill>
                <a:effectLst/>
                <a:latin typeface="Roboto" panose="02000000000000000000" pitchFamily="2" charset="0"/>
              </a:rPr>
              <a:t> 16:14- 31.</a:t>
            </a:r>
          </a:p>
          <a:p>
            <a:pPr algn="just"/>
            <a:r>
              <a:rPr lang="pt-BR" sz="2000" b="0" i="0" dirty="0">
                <a:solidFill>
                  <a:srgbClr val="767777"/>
                </a:solidFill>
                <a:effectLst/>
                <a:latin typeface="Roboto" panose="02000000000000000000" pitchFamily="2" charset="0"/>
              </a:rPr>
              <a:t>Diferente da teologia popular, esse texto prova que o sábado é anterior ao Sinai.</a:t>
            </a:r>
          </a:p>
          <a:p>
            <a:pPr algn="just"/>
            <a:r>
              <a:rPr lang="pt-BR" sz="2000" b="0" i="0" dirty="0">
                <a:solidFill>
                  <a:srgbClr val="767777"/>
                </a:solidFill>
                <a:effectLst/>
                <a:latin typeface="Roboto" panose="02000000000000000000" pitchFamily="2" charset="0"/>
              </a:rPr>
              <a:t>O que aconteceu? </a:t>
            </a:r>
            <a:r>
              <a:rPr lang="pt-BR" sz="2000" b="1" i="0" dirty="0">
                <a:solidFill>
                  <a:srgbClr val="767777"/>
                </a:solidFill>
                <a:effectLst/>
                <a:latin typeface="Roboto" panose="02000000000000000000" pitchFamily="2" charset="0"/>
              </a:rPr>
              <a:t>O alimento especial </a:t>
            </a:r>
            <a:r>
              <a:rPr lang="pt-BR" sz="2000" b="0" i="0" dirty="0">
                <a:solidFill>
                  <a:srgbClr val="767777"/>
                </a:solidFill>
                <a:effectLst/>
                <a:latin typeface="Roboto" panose="02000000000000000000" pitchFamily="2" charset="0"/>
              </a:rPr>
              <a:t>que Deus provia era um lembrete diário de que o Criador sustenta a criação. De modo tangível, o Senhor supria suas necessidades. Cada dia em que a comida aparecia e desaparecia com o Sol era um milagre. Sempre que alguém tentava guardar o maná para o dia seguinte, ele apodrecia e cheirava mal; no entanto, todas as sextas-feiras havia porção dupla, e o que restava para o sábado permanecia miraculosamente fresco.</a:t>
            </a:r>
          </a:p>
          <a:p>
            <a:pPr algn="just"/>
            <a:r>
              <a:rPr lang="pt-BR" sz="2000" b="0" i="0" dirty="0">
                <a:solidFill>
                  <a:srgbClr val="767777"/>
                </a:solidFill>
                <a:effectLst/>
                <a:latin typeface="Roboto" panose="02000000000000000000" pitchFamily="2" charset="0"/>
              </a:rPr>
              <a:t>Israel agora tinha o serviço do santuário e todas as leis e regulamentos registrados em Levítico e Números. Ainda assim, o idoso Moisés convocou todos, repetiu a história do povo e recapitulou as leis que Deus tinha dado (</a:t>
            </a:r>
            <a:r>
              <a:rPr lang="pt-BR" sz="2000" b="0" i="0" dirty="0" err="1">
                <a:solidFill>
                  <a:srgbClr val="767777"/>
                </a:solidFill>
                <a:effectLst/>
                <a:latin typeface="Roboto" panose="02000000000000000000" pitchFamily="2" charset="0"/>
              </a:rPr>
              <a:t>Dt</a:t>
            </a:r>
            <a:r>
              <a:rPr lang="pt-BR" sz="2000" b="0" i="0" dirty="0">
                <a:solidFill>
                  <a:srgbClr val="767777"/>
                </a:solidFill>
                <a:effectLst/>
                <a:latin typeface="Roboto" panose="02000000000000000000" pitchFamily="2" charset="0"/>
              </a:rPr>
              <a:t> 5:6-22).</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5</a:t>
            </a:fld>
            <a:endParaRPr lang="pt-BR" altLang="pt-BR">
              <a:latin typeface="Arial" panose="020B0604020202020204" pitchFamily="34" charset="0"/>
            </a:endParaRPr>
          </a:p>
        </p:txBody>
      </p:sp>
    </p:spTree>
    <p:extLst>
      <p:ext uri="{BB962C8B-B14F-4D97-AF65-F5344CB8AC3E}">
        <p14:creationId xmlns:p14="http://schemas.microsoft.com/office/powerpoint/2010/main" val="1804597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pt-BR" altLang="pt-BR" sz="2000" b="1" dirty="0"/>
              <a:t>3 PARA NÃO ERRAR DE NOVO ESTUDAR CONTINUAMENTE A LEI DE DEUS.</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pt-BR" sz="2000" b="0" i="0" dirty="0">
                <a:solidFill>
                  <a:srgbClr val="767777"/>
                </a:solidFill>
                <a:effectLst/>
                <a:latin typeface="Roboto" panose="02000000000000000000" pitchFamily="2" charset="0"/>
              </a:rPr>
              <a:t>Essa nova geração finalmente estava pronta para entrar na Terra Prometida. Israel estava prestes a passar por uma mudança de liderança, e Moisés desejava garantir que eles se lembrassem de quem eram e qual era sua missão. Ele não queria que repetissem os erros de seus pais. Portanto, ele repetiu as leis de Deus. Os Dez Mandamentos foram repetidos para que aquela geração, prestes a conquistar Canaã, não se esquecesse deles.</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6</a:t>
            </a:fld>
            <a:endParaRPr lang="pt-BR" altLang="pt-BR">
              <a:latin typeface="Arial" panose="020B0604020202020204" pitchFamily="34" charset="0"/>
            </a:endParaRPr>
          </a:p>
        </p:txBody>
      </p:sp>
    </p:spTree>
    <p:extLst>
      <p:ext uri="{BB962C8B-B14F-4D97-AF65-F5344CB8AC3E}">
        <p14:creationId xmlns:p14="http://schemas.microsoft.com/office/powerpoint/2010/main" val="3257836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pt-BR" altLang="pt-BR" sz="2000" b="1" dirty="0"/>
              <a:t>COMO ENTÃO GUARDAR O SÁBADO PARA EVITAR TAIS MALES DO PASSADO EM MINHA VIDA HOJE?</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7</a:t>
            </a:fld>
            <a:endParaRPr lang="pt-BR" altLang="pt-BR">
              <a:latin typeface="Arial" panose="020B0604020202020204" pitchFamily="34" charset="0"/>
            </a:endParaRPr>
          </a:p>
        </p:txBody>
      </p:sp>
    </p:spTree>
    <p:extLst>
      <p:ext uri="{BB962C8B-B14F-4D97-AF65-F5344CB8AC3E}">
        <p14:creationId xmlns:p14="http://schemas.microsoft.com/office/powerpoint/2010/main" val="3277006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lgn="just" eaLnBrk="1" hangingPunct="1"/>
            <a:r>
              <a:rPr lang="pt-BR" altLang="pt-BR" sz="2000" b="1" dirty="0"/>
              <a:t>1 COM ALEGRIA E DELEITE, JAMAIS COM TRISTEZA.</a:t>
            </a:r>
          </a:p>
          <a:p>
            <a:pPr algn="just"/>
            <a:r>
              <a:rPr lang="pt-BR" sz="3200" b="0" i="0" dirty="0">
                <a:solidFill>
                  <a:srgbClr val="767777"/>
                </a:solidFill>
                <a:effectLst/>
                <a:latin typeface="Roboto" panose="02000000000000000000" pitchFamily="2" charset="0"/>
              </a:rPr>
              <a:t>Deus ordena que Seu povo guarde o sábado. Junto com os mandamentos “não matarás” e “não furtarás” está o mandamento para lembrarmos do Seu dia, mesmo que a Bíblia não dê detalhes de como devemos guardá-lo exatamente.</a:t>
            </a:r>
          </a:p>
          <a:p>
            <a:pPr algn="just"/>
            <a:r>
              <a:rPr lang="pt-BR" sz="3200" b="1" i="0" dirty="0">
                <a:solidFill>
                  <a:srgbClr val="767777"/>
                </a:solidFill>
                <a:effectLst/>
                <a:latin typeface="Roboto" panose="02000000000000000000" pitchFamily="2" charset="0"/>
              </a:rPr>
              <a:t>Que atmosfera deve ser criada e promovida no sábado? </a:t>
            </a:r>
            <a:r>
              <a:rPr lang="pt-BR" sz="3200" b="0" i="0" dirty="0" err="1">
                <a:solidFill>
                  <a:srgbClr val="767777"/>
                </a:solidFill>
                <a:effectLst/>
                <a:latin typeface="Roboto" panose="02000000000000000000" pitchFamily="2" charset="0"/>
              </a:rPr>
              <a:t>Sl</a:t>
            </a:r>
            <a:r>
              <a:rPr lang="pt-BR" sz="3200" b="0" i="0" dirty="0">
                <a:solidFill>
                  <a:srgbClr val="767777"/>
                </a:solidFill>
                <a:effectLst/>
                <a:latin typeface="Roboto" panose="02000000000000000000" pitchFamily="2" charset="0"/>
              </a:rPr>
              <a:t> 92</a:t>
            </a:r>
          </a:p>
          <a:p>
            <a:pPr algn="just"/>
            <a:r>
              <a:rPr lang="pt-BR" sz="3200" b="0" i="0" dirty="0">
                <a:solidFill>
                  <a:srgbClr val="767777"/>
                </a:solidFill>
                <a:effectLst/>
                <a:latin typeface="Roboto" panose="02000000000000000000" pitchFamily="2" charset="0"/>
              </a:rPr>
              <a:t>Visto que a guarda do sábado significa celebrar a criação e a redenção, sua atmosfera deve ser de alegria e deleite no Senhor, não de tristeza.</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8</a:t>
            </a:fld>
            <a:endParaRPr lang="pt-BR" altLang="pt-BR">
              <a:latin typeface="Arial" panose="020B0604020202020204" pitchFamily="34" charset="0"/>
            </a:endParaRPr>
          </a:p>
        </p:txBody>
      </p:sp>
    </p:spTree>
    <p:extLst>
      <p:ext uri="{BB962C8B-B14F-4D97-AF65-F5344CB8AC3E}">
        <p14:creationId xmlns:p14="http://schemas.microsoft.com/office/powerpoint/2010/main" val="2563402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lgn="just" eaLnBrk="1" hangingPunct="1"/>
            <a:r>
              <a:rPr lang="pt-BR" altLang="pt-BR" sz="2000" b="1" dirty="0"/>
              <a:t>2 PREPARAÇÃO INTENCIONAL DURANTE A SEMANA</a:t>
            </a:r>
          </a:p>
          <a:p>
            <a:pPr algn="just" eaLnBrk="1" hangingPunct="1"/>
            <a:r>
              <a:rPr lang="pt-BR" sz="3200" b="0" i="0" dirty="0">
                <a:solidFill>
                  <a:srgbClr val="767777"/>
                </a:solidFill>
                <a:effectLst/>
                <a:latin typeface="Roboto" panose="02000000000000000000" pitchFamily="2" charset="0"/>
              </a:rPr>
              <a:t>A lembrança do sábado não começa no sétimo dia. Como o primeiro sábado foi o ponto alto da criação, devemos “nos lembrar do sábado” durante a semana e planejar para deixar de lado o trabalho semanal e santificar o sábado quando ele chegar. A preparação intencional durante a semana e especialmente no dia de preparação (Mc 15:42) – a sexta-feira – é essencial e aumenta a alegria, à medida que cresce a expectativa para esse dia especial.</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9</a:t>
            </a:fld>
            <a:endParaRPr lang="pt-BR" altLang="pt-BR">
              <a:latin typeface="Arial" panose="020B0604020202020204" pitchFamily="34" charset="0"/>
            </a:endParaRPr>
          </a:p>
        </p:txBody>
      </p:sp>
    </p:spTree>
    <p:extLst>
      <p:ext uri="{BB962C8B-B14F-4D97-AF65-F5344CB8AC3E}">
        <p14:creationId xmlns:p14="http://schemas.microsoft.com/office/powerpoint/2010/main" val="1570323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337AD82-A2E2-4DCA-A321-75616E08299F}"/>
              </a:ext>
            </a:extLst>
          </p:cNvPr>
          <p:cNvSpPr>
            <a:spLocks noGrp="1"/>
          </p:cNvSpPr>
          <p:nvPr>
            <p:ph type="dt" sz="half" idx="10"/>
          </p:nvPr>
        </p:nvSpPr>
        <p:spPr/>
        <p:txBody>
          <a:bodyPr/>
          <a:lstStyle>
            <a:lvl1pPr>
              <a:defRPr/>
            </a:lvl1pPr>
          </a:lstStyle>
          <a:p>
            <a:pPr>
              <a:defRPr/>
            </a:pPr>
            <a:fld id="{7EB16E76-2019-4AE7-8506-FDA4E89EE4C0}"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04038580-60C0-4089-8EFC-E64FB631CB56}"/>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F676F790-38AB-4BA4-BC05-4949B1C32BC9}"/>
              </a:ext>
            </a:extLst>
          </p:cNvPr>
          <p:cNvSpPr>
            <a:spLocks noGrp="1"/>
          </p:cNvSpPr>
          <p:nvPr>
            <p:ph type="sldNum" sz="quarter" idx="12"/>
          </p:nvPr>
        </p:nvSpPr>
        <p:spPr/>
        <p:txBody>
          <a:bodyPr/>
          <a:lstStyle>
            <a:lvl1pPr>
              <a:defRPr/>
            </a:lvl1pPr>
          </a:lstStyle>
          <a:p>
            <a:pPr>
              <a:defRPr/>
            </a:pPr>
            <a:fld id="{A051D0A8-2C9F-4CBA-9539-C6E913521217}" type="slidenum">
              <a:rPr lang="pt-BR" altLang="pt-BR"/>
              <a:pPr>
                <a:defRPr/>
              </a:pPr>
              <a:t>‹nº›</a:t>
            </a:fld>
            <a:endParaRPr lang="pt-BR" altLang="pt-BR"/>
          </a:p>
        </p:txBody>
      </p:sp>
    </p:spTree>
    <p:extLst>
      <p:ext uri="{BB962C8B-B14F-4D97-AF65-F5344CB8AC3E}">
        <p14:creationId xmlns:p14="http://schemas.microsoft.com/office/powerpoint/2010/main" val="871028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96A2D16-248D-4E92-90A1-9F3C34A366FF}"/>
              </a:ext>
            </a:extLst>
          </p:cNvPr>
          <p:cNvSpPr>
            <a:spLocks noGrp="1"/>
          </p:cNvSpPr>
          <p:nvPr>
            <p:ph type="dt" sz="half" idx="10"/>
          </p:nvPr>
        </p:nvSpPr>
        <p:spPr/>
        <p:txBody>
          <a:bodyPr/>
          <a:lstStyle>
            <a:lvl1pPr>
              <a:defRPr/>
            </a:lvl1pPr>
          </a:lstStyle>
          <a:p>
            <a:pPr>
              <a:defRPr/>
            </a:pPr>
            <a:fld id="{5B28979E-C051-4473-8447-11717877F528}"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A7B272FD-A0C6-403D-BDCA-B90031104639}"/>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C9FAD201-7BE0-4B98-BFB1-779EA73AF1B5}"/>
              </a:ext>
            </a:extLst>
          </p:cNvPr>
          <p:cNvSpPr>
            <a:spLocks noGrp="1"/>
          </p:cNvSpPr>
          <p:nvPr>
            <p:ph type="sldNum" sz="quarter" idx="12"/>
          </p:nvPr>
        </p:nvSpPr>
        <p:spPr/>
        <p:txBody>
          <a:bodyPr/>
          <a:lstStyle>
            <a:lvl1pPr>
              <a:defRPr/>
            </a:lvl1pPr>
          </a:lstStyle>
          <a:p>
            <a:pPr>
              <a:defRPr/>
            </a:pPr>
            <a:fld id="{65BDA849-385C-4E49-B6F2-50DE005ACE9A}" type="slidenum">
              <a:rPr lang="pt-BR" altLang="pt-BR"/>
              <a:pPr>
                <a:defRPr/>
              </a:pPr>
              <a:t>‹nº›</a:t>
            </a:fld>
            <a:endParaRPr lang="pt-BR" altLang="pt-BR"/>
          </a:p>
        </p:txBody>
      </p:sp>
    </p:spTree>
    <p:extLst>
      <p:ext uri="{BB962C8B-B14F-4D97-AF65-F5344CB8AC3E}">
        <p14:creationId xmlns:p14="http://schemas.microsoft.com/office/powerpoint/2010/main" val="161069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B15C45F-1AED-4B01-B512-595BD13B8C28}"/>
              </a:ext>
            </a:extLst>
          </p:cNvPr>
          <p:cNvSpPr>
            <a:spLocks noGrp="1"/>
          </p:cNvSpPr>
          <p:nvPr>
            <p:ph type="dt" sz="half" idx="10"/>
          </p:nvPr>
        </p:nvSpPr>
        <p:spPr/>
        <p:txBody>
          <a:bodyPr/>
          <a:lstStyle>
            <a:lvl1pPr>
              <a:defRPr/>
            </a:lvl1pPr>
          </a:lstStyle>
          <a:p>
            <a:pPr>
              <a:defRPr/>
            </a:pPr>
            <a:fld id="{FEEFEC2B-6D39-4D81-8D93-7DD67D040199}"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42657B60-5AA0-44AE-9943-8A7D56F40AA0}"/>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5625830B-D798-4031-B019-4086CBE79892}"/>
              </a:ext>
            </a:extLst>
          </p:cNvPr>
          <p:cNvSpPr>
            <a:spLocks noGrp="1"/>
          </p:cNvSpPr>
          <p:nvPr>
            <p:ph type="sldNum" sz="quarter" idx="12"/>
          </p:nvPr>
        </p:nvSpPr>
        <p:spPr/>
        <p:txBody>
          <a:bodyPr/>
          <a:lstStyle>
            <a:lvl1pPr>
              <a:defRPr/>
            </a:lvl1pPr>
          </a:lstStyle>
          <a:p>
            <a:pPr>
              <a:defRPr/>
            </a:pPr>
            <a:fld id="{17418B3E-2DC0-4B2F-A7E7-20AF0AF23BE5}" type="slidenum">
              <a:rPr lang="pt-BR" altLang="pt-BR"/>
              <a:pPr>
                <a:defRPr/>
              </a:pPr>
              <a:t>‹nº›</a:t>
            </a:fld>
            <a:endParaRPr lang="pt-BR" altLang="pt-BR"/>
          </a:p>
        </p:txBody>
      </p:sp>
    </p:spTree>
    <p:extLst>
      <p:ext uri="{BB962C8B-B14F-4D97-AF65-F5344CB8AC3E}">
        <p14:creationId xmlns:p14="http://schemas.microsoft.com/office/powerpoint/2010/main" val="1885300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BF585D2-69F4-4D7A-BC97-8E59ECE6E0EB}"/>
              </a:ext>
            </a:extLst>
          </p:cNvPr>
          <p:cNvSpPr>
            <a:spLocks noGrp="1"/>
          </p:cNvSpPr>
          <p:nvPr>
            <p:ph type="dt" sz="half" idx="10"/>
          </p:nvPr>
        </p:nvSpPr>
        <p:spPr/>
        <p:txBody>
          <a:bodyPr/>
          <a:lstStyle>
            <a:lvl1pPr>
              <a:defRPr/>
            </a:lvl1pPr>
          </a:lstStyle>
          <a:p>
            <a:pPr>
              <a:defRPr/>
            </a:pPr>
            <a:fld id="{1A89D1B0-F60C-4B5E-AE29-7D9FFA3A5488}"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B96802E7-A6DA-411D-8067-A70C1ED5EB51}"/>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96FCF2A8-DF12-463A-B7B6-5B4CD5A8BCB7}"/>
              </a:ext>
            </a:extLst>
          </p:cNvPr>
          <p:cNvSpPr>
            <a:spLocks noGrp="1"/>
          </p:cNvSpPr>
          <p:nvPr>
            <p:ph type="sldNum" sz="quarter" idx="12"/>
          </p:nvPr>
        </p:nvSpPr>
        <p:spPr/>
        <p:txBody>
          <a:bodyPr/>
          <a:lstStyle>
            <a:lvl1pPr>
              <a:defRPr/>
            </a:lvl1pPr>
          </a:lstStyle>
          <a:p>
            <a:pPr>
              <a:defRPr/>
            </a:pPr>
            <a:fld id="{A0F7D935-65EF-496C-ADEF-DF442B678A6D}" type="slidenum">
              <a:rPr lang="pt-BR" altLang="pt-BR"/>
              <a:pPr>
                <a:defRPr/>
              </a:pPr>
              <a:t>‹nº›</a:t>
            </a:fld>
            <a:endParaRPr lang="pt-BR" altLang="pt-BR"/>
          </a:p>
        </p:txBody>
      </p:sp>
    </p:spTree>
    <p:extLst>
      <p:ext uri="{BB962C8B-B14F-4D97-AF65-F5344CB8AC3E}">
        <p14:creationId xmlns:p14="http://schemas.microsoft.com/office/powerpoint/2010/main" val="3288526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a:extLst>
              <a:ext uri="{FF2B5EF4-FFF2-40B4-BE49-F238E27FC236}">
                <a16:creationId xmlns:a16="http://schemas.microsoft.com/office/drawing/2014/main" id="{8FCD67EF-8F31-4156-B3DE-E0EC014BE7CA}"/>
              </a:ext>
            </a:extLst>
          </p:cNvPr>
          <p:cNvSpPr>
            <a:spLocks noGrp="1"/>
          </p:cNvSpPr>
          <p:nvPr>
            <p:ph type="dt" sz="half" idx="10"/>
          </p:nvPr>
        </p:nvSpPr>
        <p:spPr/>
        <p:txBody>
          <a:bodyPr/>
          <a:lstStyle>
            <a:lvl1pPr>
              <a:defRPr/>
            </a:lvl1pPr>
          </a:lstStyle>
          <a:p>
            <a:pPr>
              <a:defRPr/>
            </a:pPr>
            <a:fld id="{CC3A709C-ECE4-41C6-B9D6-3AF03C179342}"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F05410CA-76D2-4ED2-8827-ED11E9CC728F}"/>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C55E3084-3599-4183-A982-94928B96BAB9}"/>
              </a:ext>
            </a:extLst>
          </p:cNvPr>
          <p:cNvSpPr>
            <a:spLocks noGrp="1"/>
          </p:cNvSpPr>
          <p:nvPr>
            <p:ph type="sldNum" sz="quarter" idx="12"/>
          </p:nvPr>
        </p:nvSpPr>
        <p:spPr/>
        <p:txBody>
          <a:bodyPr/>
          <a:lstStyle>
            <a:lvl1pPr>
              <a:defRPr/>
            </a:lvl1pPr>
          </a:lstStyle>
          <a:p>
            <a:pPr>
              <a:defRPr/>
            </a:pPr>
            <a:fld id="{27635022-3D50-4C60-B0CA-32C28F94C3C1}" type="slidenum">
              <a:rPr lang="pt-BR" altLang="pt-BR"/>
              <a:pPr>
                <a:defRPr/>
              </a:pPr>
              <a:t>‹nº›</a:t>
            </a:fld>
            <a:endParaRPr lang="pt-BR" altLang="pt-BR"/>
          </a:p>
        </p:txBody>
      </p:sp>
    </p:spTree>
    <p:extLst>
      <p:ext uri="{BB962C8B-B14F-4D97-AF65-F5344CB8AC3E}">
        <p14:creationId xmlns:p14="http://schemas.microsoft.com/office/powerpoint/2010/main" val="2210341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a16="http://schemas.microsoft.com/office/drawing/2014/main" id="{DCD9A543-2E0B-4355-AE43-62E49DD780D5}"/>
              </a:ext>
            </a:extLst>
          </p:cNvPr>
          <p:cNvSpPr>
            <a:spLocks noGrp="1"/>
          </p:cNvSpPr>
          <p:nvPr>
            <p:ph type="dt" sz="half" idx="10"/>
          </p:nvPr>
        </p:nvSpPr>
        <p:spPr/>
        <p:txBody>
          <a:bodyPr/>
          <a:lstStyle>
            <a:lvl1pPr>
              <a:defRPr/>
            </a:lvl1pPr>
          </a:lstStyle>
          <a:p>
            <a:pPr>
              <a:defRPr/>
            </a:pPr>
            <a:fld id="{8F01172D-5F99-4E2A-9D36-6B6E83091326}" type="datetimeFigureOut">
              <a:rPr lang="pt-BR"/>
              <a:pPr>
                <a:defRPr/>
              </a:pPr>
              <a:t>28/09/2021</a:t>
            </a:fld>
            <a:endParaRPr lang="pt-BR"/>
          </a:p>
        </p:txBody>
      </p:sp>
      <p:sp>
        <p:nvSpPr>
          <p:cNvPr id="6" name="Espaço Reservado para Rodapé 4">
            <a:extLst>
              <a:ext uri="{FF2B5EF4-FFF2-40B4-BE49-F238E27FC236}">
                <a16:creationId xmlns:a16="http://schemas.microsoft.com/office/drawing/2014/main" id="{FD74E65A-0753-4401-A656-12AB14F4CCB8}"/>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7D23D562-2EF5-4209-809C-624DAAE29E4D}"/>
              </a:ext>
            </a:extLst>
          </p:cNvPr>
          <p:cNvSpPr>
            <a:spLocks noGrp="1"/>
          </p:cNvSpPr>
          <p:nvPr>
            <p:ph type="sldNum" sz="quarter" idx="12"/>
          </p:nvPr>
        </p:nvSpPr>
        <p:spPr/>
        <p:txBody>
          <a:bodyPr/>
          <a:lstStyle>
            <a:lvl1pPr>
              <a:defRPr/>
            </a:lvl1pPr>
          </a:lstStyle>
          <a:p>
            <a:pPr>
              <a:defRPr/>
            </a:pPr>
            <a:fld id="{8B66D2F5-5C75-4D00-927F-AE9C0653595C}" type="slidenum">
              <a:rPr lang="pt-BR" altLang="pt-BR"/>
              <a:pPr>
                <a:defRPr/>
              </a:pPr>
              <a:t>‹nº›</a:t>
            </a:fld>
            <a:endParaRPr lang="pt-BR" altLang="pt-BR"/>
          </a:p>
        </p:txBody>
      </p:sp>
    </p:spTree>
    <p:extLst>
      <p:ext uri="{BB962C8B-B14F-4D97-AF65-F5344CB8AC3E}">
        <p14:creationId xmlns:p14="http://schemas.microsoft.com/office/powerpoint/2010/main" val="3901612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a16="http://schemas.microsoft.com/office/drawing/2014/main" id="{1F5512A1-4873-4C76-AC4C-CDC28B2A8A10}"/>
              </a:ext>
            </a:extLst>
          </p:cNvPr>
          <p:cNvSpPr>
            <a:spLocks noGrp="1"/>
          </p:cNvSpPr>
          <p:nvPr>
            <p:ph type="dt" sz="half" idx="10"/>
          </p:nvPr>
        </p:nvSpPr>
        <p:spPr/>
        <p:txBody>
          <a:bodyPr/>
          <a:lstStyle>
            <a:lvl1pPr>
              <a:defRPr/>
            </a:lvl1pPr>
          </a:lstStyle>
          <a:p>
            <a:pPr>
              <a:defRPr/>
            </a:pPr>
            <a:fld id="{D35B617B-16EC-4880-90CA-9AB70BCB8107}" type="datetimeFigureOut">
              <a:rPr lang="pt-BR"/>
              <a:pPr>
                <a:defRPr/>
              </a:pPr>
              <a:t>28/09/2021</a:t>
            </a:fld>
            <a:endParaRPr lang="pt-BR"/>
          </a:p>
        </p:txBody>
      </p:sp>
      <p:sp>
        <p:nvSpPr>
          <p:cNvPr id="8" name="Espaço Reservado para Rodapé 4">
            <a:extLst>
              <a:ext uri="{FF2B5EF4-FFF2-40B4-BE49-F238E27FC236}">
                <a16:creationId xmlns:a16="http://schemas.microsoft.com/office/drawing/2014/main" id="{D131BC29-AF46-463E-AEB6-141B7A82D394}"/>
              </a:ext>
            </a:extLst>
          </p:cNvPr>
          <p:cNvSpPr>
            <a:spLocks noGrp="1"/>
          </p:cNvSpPr>
          <p:nvPr>
            <p:ph type="ftr" sz="quarter" idx="11"/>
          </p:nvPr>
        </p:nvSpPr>
        <p:spPr/>
        <p:txBody>
          <a:bodyPr/>
          <a:lstStyle>
            <a:lvl1pPr>
              <a:defRPr/>
            </a:lvl1pPr>
          </a:lstStyle>
          <a:p>
            <a:pPr>
              <a:defRPr/>
            </a:pPr>
            <a:endParaRPr lang="pt-BR"/>
          </a:p>
        </p:txBody>
      </p:sp>
      <p:sp>
        <p:nvSpPr>
          <p:cNvPr id="9" name="Espaço Reservado para Número de Slide 5">
            <a:extLst>
              <a:ext uri="{FF2B5EF4-FFF2-40B4-BE49-F238E27FC236}">
                <a16:creationId xmlns:a16="http://schemas.microsoft.com/office/drawing/2014/main" id="{DA493887-78BD-4F16-85D0-E206CFFA0C12}"/>
              </a:ext>
            </a:extLst>
          </p:cNvPr>
          <p:cNvSpPr>
            <a:spLocks noGrp="1"/>
          </p:cNvSpPr>
          <p:nvPr>
            <p:ph type="sldNum" sz="quarter" idx="12"/>
          </p:nvPr>
        </p:nvSpPr>
        <p:spPr/>
        <p:txBody>
          <a:bodyPr/>
          <a:lstStyle>
            <a:lvl1pPr>
              <a:defRPr/>
            </a:lvl1pPr>
          </a:lstStyle>
          <a:p>
            <a:pPr>
              <a:defRPr/>
            </a:pPr>
            <a:fld id="{EE54D7B6-19E3-437E-836E-0DC6BFAAC277}" type="slidenum">
              <a:rPr lang="pt-BR" altLang="pt-BR"/>
              <a:pPr>
                <a:defRPr/>
              </a:pPr>
              <a:t>‹nº›</a:t>
            </a:fld>
            <a:endParaRPr lang="pt-BR" altLang="pt-BR"/>
          </a:p>
        </p:txBody>
      </p:sp>
    </p:spTree>
    <p:extLst>
      <p:ext uri="{BB962C8B-B14F-4D97-AF65-F5344CB8AC3E}">
        <p14:creationId xmlns:p14="http://schemas.microsoft.com/office/powerpoint/2010/main" val="3451280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a:extLst>
              <a:ext uri="{FF2B5EF4-FFF2-40B4-BE49-F238E27FC236}">
                <a16:creationId xmlns:a16="http://schemas.microsoft.com/office/drawing/2014/main" id="{14BF8AE5-7773-403B-8132-EB82054554AB}"/>
              </a:ext>
            </a:extLst>
          </p:cNvPr>
          <p:cNvSpPr>
            <a:spLocks noGrp="1"/>
          </p:cNvSpPr>
          <p:nvPr>
            <p:ph type="dt" sz="half" idx="10"/>
          </p:nvPr>
        </p:nvSpPr>
        <p:spPr/>
        <p:txBody>
          <a:bodyPr/>
          <a:lstStyle>
            <a:lvl1pPr>
              <a:defRPr/>
            </a:lvl1pPr>
          </a:lstStyle>
          <a:p>
            <a:pPr>
              <a:defRPr/>
            </a:pPr>
            <a:fld id="{0B1A38E4-38AE-4228-92CC-E480136A4A01}" type="datetimeFigureOut">
              <a:rPr lang="pt-BR"/>
              <a:pPr>
                <a:defRPr/>
              </a:pPr>
              <a:t>28/09/2021</a:t>
            </a:fld>
            <a:endParaRPr lang="pt-BR"/>
          </a:p>
        </p:txBody>
      </p:sp>
      <p:sp>
        <p:nvSpPr>
          <p:cNvPr id="4" name="Espaço Reservado para Rodapé 4">
            <a:extLst>
              <a:ext uri="{FF2B5EF4-FFF2-40B4-BE49-F238E27FC236}">
                <a16:creationId xmlns:a16="http://schemas.microsoft.com/office/drawing/2014/main" id="{6F83FB53-133F-4185-96BB-0D6E8C9981E4}"/>
              </a:ext>
            </a:extLst>
          </p:cNvPr>
          <p:cNvSpPr>
            <a:spLocks noGrp="1"/>
          </p:cNvSpPr>
          <p:nvPr>
            <p:ph type="ftr" sz="quarter" idx="11"/>
          </p:nvPr>
        </p:nvSpPr>
        <p:spPr/>
        <p:txBody>
          <a:bodyPr/>
          <a:lstStyle>
            <a:lvl1pPr>
              <a:defRPr/>
            </a:lvl1pPr>
          </a:lstStyle>
          <a:p>
            <a:pPr>
              <a:defRPr/>
            </a:pPr>
            <a:endParaRPr lang="pt-BR"/>
          </a:p>
        </p:txBody>
      </p:sp>
      <p:sp>
        <p:nvSpPr>
          <p:cNvPr id="5" name="Espaço Reservado para Número de Slide 5">
            <a:extLst>
              <a:ext uri="{FF2B5EF4-FFF2-40B4-BE49-F238E27FC236}">
                <a16:creationId xmlns:a16="http://schemas.microsoft.com/office/drawing/2014/main" id="{3D20766C-4CFA-48C3-99E8-F359F55B906F}"/>
              </a:ext>
            </a:extLst>
          </p:cNvPr>
          <p:cNvSpPr>
            <a:spLocks noGrp="1"/>
          </p:cNvSpPr>
          <p:nvPr>
            <p:ph type="sldNum" sz="quarter" idx="12"/>
          </p:nvPr>
        </p:nvSpPr>
        <p:spPr/>
        <p:txBody>
          <a:bodyPr/>
          <a:lstStyle>
            <a:lvl1pPr>
              <a:defRPr/>
            </a:lvl1pPr>
          </a:lstStyle>
          <a:p>
            <a:pPr>
              <a:defRPr/>
            </a:pPr>
            <a:fld id="{A1AC45E4-9CFC-4FB9-A5ED-0CAA9BE402E6}" type="slidenum">
              <a:rPr lang="pt-BR" altLang="pt-BR"/>
              <a:pPr>
                <a:defRPr/>
              </a:pPr>
              <a:t>‹nº›</a:t>
            </a:fld>
            <a:endParaRPr lang="pt-BR" altLang="pt-BR"/>
          </a:p>
        </p:txBody>
      </p:sp>
    </p:spTree>
    <p:extLst>
      <p:ext uri="{BB962C8B-B14F-4D97-AF65-F5344CB8AC3E}">
        <p14:creationId xmlns:p14="http://schemas.microsoft.com/office/powerpoint/2010/main" val="770731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a16="http://schemas.microsoft.com/office/drawing/2014/main" id="{747D08CC-97AA-4F5E-A769-9A63ABFBCC0D}"/>
              </a:ext>
            </a:extLst>
          </p:cNvPr>
          <p:cNvSpPr>
            <a:spLocks noGrp="1"/>
          </p:cNvSpPr>
          <p:nvPr>
            <p:ph type="dt" sz="half" idx="10"/>
          </p:nvPr>
        </p:nvSpPr>
        <p:spPr/>
        <p:txBody>
          <a:bodyPr/>
          <a:lstStyle>
            <a:lvl1pPr>
              <a:defRPr/>
            </a:lvl1pPr>
          </a:lstStyle>
          <a:p>
            <a:pPr>
              <a:defRPr/>
            </a:pPr>
            <a:fld id="{F1ACFA34-27AF-4169-884A-AFB5DAA8FDCF}" type="datetimeFigureOut">
              <a:rPr lang="pt-BR"/>
              <a:pPr>
                <a:defRPr/>
              </a:pPr>
              <a:t>28/09/2021</a:t>
            </a:fld>
            <a:endParaRPr lang="pt-BR"/>
          </a:p>
        </p:txBody>
      </p:sp>
      <p:sp>
        <p:nvSpPr>
          <p:cNvPr id="3" name="Espaço Reservado para Rodapé 4">
            <a:extLst>
              <a:ext uri="{FF2B5EF4-FFF2-40B4-BE49-F238E27FC236}">
                <a16:creationId xmlns:a16="http://schemas.microsoft.com/office/drawing/2014/main" id="{008BD3EA-2E70-4171-9E7E-007C291A2825}"/>
              </a:ext>
            </a:extLst>
          </p:cNvPr>
          <p:cNvSpPr>
            <a:spLocks noGrp="1"/>
          </p:cNvSpPr>
          <p:nvPr>
            <p:ph type="ftr" sz="quarter" idx="11"/>
          </p:nvPr>
        </p:nvSpPr>
        <p:spPr/>
        <p:txBody>
          <a:bodyPr/>
          <a:lstStyle>
            <a:lvl1pPr>
              <a:defRPr/>
            </a:lvl1pPr>
          </a:lstStyle>
          <a:p>
            <a:pPr>
              <a:defRPr/>
            </a:pPr>
            <a:endParaRPr lang="pt-BR"/>
          </a:p>
        </p:txBody>
      </p:sp>
      <p:sp>
        <p:nvSpPr>
          <p:cNvPr id="4" name="Espaço Reservado para Número de Slide 5">
            <a:extLst>
              <a:ext uri="{FF2B5EF4-FFF2-40B4-BE49-F238E27FC236}">
                <a16:creationId xmlns:a16="http://schemas.microsoft.com/office/drawing/2014/main" id="{D5317CA7-EA75-4146-B317-CB1E7473B007}"/>
              </a:ext>
            </a:extLst>
          </p:cNvPr>
          <p:cNvSpPr>
            <a:spLocks noGrp="1"/>
          </p:cNvSpPr>
          <p:nvPr>
            <p:ph type="sldNum" sz="quarter" idx="12"/>
          </p:nvPr>
        </p:nvSpPr>
        <p:spPr/>
        <p:txBody>
          <a:bodyPr/>
          <a:lstStyle>
            <a:lvl1pPr>
              <a:defRPr/>
            </a:lvl1pPr>
          </a:lstStyle>
          <a:p>
            <a:pPr>
              <a:defRPr/>
            </a:pPr>
            <a:fld id="{2321A250-8ED8-41E0-89EE-E5281FD16F05}" type="slidenum">
              <a:rPr lang="pt-BR" altLang="pt-BR"/>
              <a:pPr>
                <a:defRPr/>
              </a:pPr>
              <a:t>‹nº›</a:t>
            </a:fld>
            <a:endParaRPr lang="pt-BR" altLang="pt-BR"/>
          </a:p>
        </p:txBody>
      </p:sp>
    </p:spTree>
    <p:extLst>
      <p:ext uri="{BB962C8B-B14F-4D97-AF65-F5344CB8AC3E}">
        <p14:creationId xmlns:p14="http://schemas.microsoft.com/office/powerpoint/2010/main" val="281751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24605914-4C6E-4C98-AF47-A240AFF801D0}"/>
              </a:ext>
            </a:extLst>
          </p:cNvPr>
          <p:cNvSpPr>
            <a:spLocks noGrp="1"/>
          </p:cNvSpPr>
          <p:nvPr>
            <p:ph type="dt" sz="half" idx="10"/>
          </p:nvPr>
        </p:nvSpPr>
        <p:spPr/>
        <p:txBody>
          <a:bodyPr/>
          <a:lstStyle>
            <a:lvl1pPr>
              <a:defRPr/>
            </a:lvl1pPr>
          </a:lstStyle>
          <a:p>
            <a:pPr>
              <a:defRPr/>
            </a:pPr>
            <a:fld id="{E97DA069-067F-4C12-89C7-2FF829E75F7E}" type="datetimeFigureOut">
              <a:rPr lang="pt-BR"/>
              <a:pPr>
                <a:defRPr/>
              </a:pPr>
              <a:t>28/09/2021</a:t>
            </a:fld>
            <a:endParaRPr lang="pt-BR"/>
          </a:p>
        </p:txBody>
      </p:sp>
      <p:sp>
        <p:nvSpPr>
          <p:cNvPr id="6" name="Espaço Reservado para Rodapé 4">
            <a:extLst>
              <a:ext uri="{FF2B5EF4-FFF2-40B4-BE49-F238E27FC236}">
                <a16:creationId xmlns:a16="http://schemas.microsoft.com/office/drawing/2014/main" id="{342ECDD7-670F-48F8-B418-95874BEF7F20}"/>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E6C2ADA0-6A85-48FB-BB38-FAA52EF5586B}"/>
              </a:ext>
            </a:extLst>
          </p:cNvPr>
          <p:cNvSpPr>
            <a:spLocks noGrp="1"/>
          </p:cNvSpPr>
          <p:nvPr>
            <p:ph type="sldNum" sz="quarter" idx="12"/>
          </p:nvPr>
        </p:nvSpPr>
        <p:spPr/>
        <p:txBody>
          <a:bodyPr/>
          <a:lstStyle>
            <a:lvl1pPr>
              <a:defRPr/>
            </a:lvl1pPr>
          </a:lstStyle>
          <a:p>
            <a:pPr>
              <a:defRPr/>
            </a:pPr>
            <a:fld id="{190C8890-8A1A-4151-9384-022D570DAD30}" type="slidenum">
              <a:rPr lang="pt-BR" altLang="pt-BR"/>
              <a:pPr>
                <a:defRPr/>
              </a:pPr>
              <a:t>‹nº›</a:t>
            </a:fld>
            <a:endParaRPr lang="pt-BR" altLang="pt-BR"/>
          </a:p>
        </p:txBody>
      </p:sp>
    </p:spTree>
    <p:extLst>
      <p:ext uri="{BB962C8B-B14F-4D97-AF65-F5344CB8AC3E}">
        <p14:creationId xmlns:p14="http://schemas.microsoft.com/office/powerpoint/2010/main" val="3513015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C87F1229-C20D-487F-95C1-F217509CCEF7}"/>
              </a:ext>
            </a:extLst>
          </p:cNvPr>
          <p:cNvSpPr>
            <a:spLocks noGrp="1"/>
          </p:cNvSpPr>
          <p:nvPr>
            <p:ph type="dt" sz="half" idx="10"/>
          </p:nvPr>
        </p:nvSpPr>
        <p:spPr/>
        <p:txBody>
          <a:bodyPr/>
          <a:lstStyle>
            <a:lvl1pPr>
              <a:defRPr/>
            </a:lvl1pPr>
          </a:lstStyle>
          <a:p>
            <a:pPr>
              <a:defRPr/>
            </a:pPr>
            <a:fld id="{9877B16D-6BD6-4F16-84C9-F6E129CA1014}" type="datetimeFigureOut">
              <a:rPr lang="pt-BR"/>
              <a:pPr>
                <a:defRPr/>
              </a:pPr>
              <a:t>28/09/2021</a:t>
            </a:fld>
            <a:endParaRPr lang="pt-BR"/>
          </a:p>
        </p:txBody>
      </p:sp>
      <p:sp>
        <p:nvSpPr>
          <p:cNvPr id="6" name="Espaço Reservado para Rodapé 4">
            <a:extLst>
              <a:ext uri="{FF2B5EF4-FFF2-40B4-BE49-F238E27FC236}">
                <a16:creationId xmlns:a16="http://schemas.microsoft.com/office/drawing/2014/main" id="{CE533CD2-6303-46C2-B690-A1D00DCE7446}"/>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30AB98D6-AF28-421B-9C56-A48BBFDC6742}"/>
              </a:ext>
            </a:extLst>
          </p:cNvPr>
          <p:cNvSpPr>
            <a:spLocks noGrp="1"/>
          </p:cNvSpPr>
          <p:nvPr>
            <p:ph type="sldNum" sz="quarter" idx="12"/>
          </p:nvPr>
        </p:nvSpPr>
        <p:spPr/>
        <p:txBody>
          <a:bodyPr/>
          <a:lstStyle>
            <a:lvl1pPr>
              <a:defRPr/>
            </a:lvl1pPr>
          </a:lstStyle>
          <a:p>
            <a:pPr>
              <a:defRPr/>
            </a:pPr>
            <a:fld id="{04842FB0-C3B8-45C3-8CAD-F2A3A21B1587}" type="slidenum">
              <a:rPr lang="pt-BR" altLang="pt-BR"/>
              <a:pPr>
                <a:defRPr/>
              </a:pPr>
              <a:t>‹nº›</a:t>
            </a:fld>
            <a:endParaRPr lang="pt-BR" altLang="pt-BR"/>
          </a:p>
        </p:txBody>
      </p:sp>
    </p:spTree>
    <p:extLst>
      <p:ext uri="{BB962C8B-B14F-4D97-AF65-F5344CB8AC3E}">
        <p14:creationId xmlns:p14="http://schemas.microsoft.com/office/powerpoint/2010/main" val="552367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a:extLst>
              <a:ext uri="{FF2B5EF4-FFF2-40B4-BE49-F238E27FC236}">
                <a16:creationId xmlns:a16="http://schemas.microsoft.com/office/drawing/2014/main" id="{FF246004-4B27-4C96-8A1C-301966E157C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Espaço Reservado para Texto 2">
            <a:extLst>
              <a:ext uri="{FF2B5EF4-FFF2-40B4-BE49-F238E27FC236}">
                <a16:creationId xmlns:a16="http://schemas.microsoft.com/office/drawing/2014/main" id="{B80727FE-3C3C-4C86-A499-D88086D8FBA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a:extLst>
              <a:ext uri="{FF2B5EF4-FFF2-40B4-BE49-F238E27FC236}">
                <a16:creationId xmlns:a16="http://schemas.microsoft.com/office/drawing/2014/main" id="{494A2262-104D-4948-B898-7068BFCC06A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E0CCCCC-0B4B-41C5-8AFA-8375B0187DDE}"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4549F88D-8C4F-4B35-8F72-F19B5EBFA3F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pt-BR"/>
          </a:p>
        </p:txBody>
      </p:sp>
      <p:sp>
        <p:nvSpPr>
          <p:cNvPr id="6" name="Espaço Reservado para Número de Slide 5">
            <a:extLst>
              <a:ext uri="{FF2B5EF4-FFF2-40B4-BE49-F238E27FC236}">
                <a16:creationId xmlns:a16="http://schemas.microsoft.com/office/drawing/2014/main" id="{4CAFC19D-903E-4E76-A9FA-CE01DE2BFAC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0F50BC43-2823-45B5-8D2F-169D22CF1BBC}"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794475A9-88FA-4907-8D6B-F80894BBC86F}"/>
              </a:ext>
            </a:extLst>
          </p:cNvPr>
          <p:cNvPicPr>
            <a:picLocks noChangeAspect="1"/>
          </p:cNvPicPr>
          <p:nvPr/>
        </p:nvPicPr>
        <p:blipFill rotWithShape="1">
          <a:blip r:embed="rId3"/>
          <a:srcRect t="15652"/>
          <a:stretch/>
        </p:blipFill>
        <p:spPr>
          <a:xfrm>
            <a:off x="0" y="0"/>
            <a:ext cx="12192000" cy="6858000"/>
          </a:xfrm>
          <a:prstGeom prst="rect">
            <a:avLst/>
          </a:prstGeom>
        </p:spPr>
      </p:pic>
      <p:sp>
        <p:nvSpPr>
          <p:cNvPr id="8" name="Rectangle 3">
            <a:extLst>
              <a:ext uri="{FF2B5EF4-FFF2-40B4-BE49-F238E27FC236}">
                <a16:creationId xmlns:a16="http://schemas.microsoft.com/office/drawing/2014/main" id="{6474F6AA-BD0B-46B0-AD6C-11089032ECAC}"/>
              </a:ext>
            </a:extLst>
          </p:cNvPr>
          <p:cNvSpPr txBox="1">
            <a:spLocks/>
          </p:cNvSpPr>
          <p:nvPr/>
        </p:nvSpPr>
        <p:spPr>
          <a:xfrm>
            <a:off x="0" y="4941168"/>
            <a:ext cx="12192000" cy="1152128"/>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Liberto Para Descansar</a:t>
            </a:r>
          </a:p>
          <a:p>
            <a:pPr algn="ctr" eaLnBrk="1" hangingPunct="1">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Arial" charset="0"/>
              </a:rPr>
              <a:t>Pr. Marcelo Augusto De Carvalho</a:t>
            </a:r>
            <a:endParaRPr lang="pt-BR" sz="60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DD387F88-F5C6-49E1-A508-797988C6E860}"/>
              </a:ext>
            </a:extLst>
          </p:cNvPr>
          <p:cNvPicPr>
            <a:picLocks noChangeAspect="1"/>
          </p:cNvPicPr>
          <p:nvPr/>
        </p:nvPicPr>
        <p:blipFill>
          <a:blip r:embed="rId3"/>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417438"/>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Cultivar relacionamentos</a:t>
            </a:r>
          </a:p>
        </p:txBody>
      </p:sp>
    </p:spTree>
    <p:extLst>
      <p:ext uri="{BB962C8B-B14F-4D97-AF65-F5344CB8AC3E}">
        <p14:creationId xmlns:p14="http://schemas.microsoft.com/office/powerpoint/2010/main" val="1365051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2AD9628-3F32-4F5E-92F5-73D1DA141016}"/>
              </a:ext>
            </a:extLst>
          </p:cNvPr>
          <p:cNvPicPr>
            <a:picLocks noChangeAspect="1"/>
          </p:cNvPicPr>
          <p:nvPr/>
        </p:nvPicPr>
        <p:blipFill rotWithShape="1">
          <a:blip r:embed="rId3"/>
          <a:srcRect b="3492"/>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Adoração coletiva</a:t>
            </a:r>
          </a:p>
        </p:txBody>
      </p:sp>
    </p:spTree>
    <p:extLst>
      <p:ext uri="{BB962C8B-B14F-4D97-AF65-F5344CB8AC3E}">
        <p14:creationId xmlns:p14="http://schemas.microsoft.com/office/powerpoint/2010/main" val="3040297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D193383-7335-4718-BA4B-6FEC8E1ED978}"/>
              </a:ext>
            </a:extLst>
          </p:cNvPr>
          <p:cNvPicPr>
            <a:picLocks noChangeAspect="1"/>
          </p:cNvPicPr>
          <p:nvPr/>
        </p:nvPicPr>
        <p:blipFill>
          <a:blip r:embed="rId3"/>
          <a:stretch>
            <a:fillRect/>
          </a:stretch>
        </p:blipFill>
        <p:spPr>
          <a:xfrm>
            <a:off x="0" y="0"/>
            <a:ext cx="12191999"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Física, Mental e Espiritualmente</a:t>
            </a:r>
          </a:p>
        </p:txBody>
      </p:sp>
    </p:spTree>
    <p:extLst>
      <p:ext uri="{BB962C8B-B14F-4D97-AF65-F5344CB8AC3E}">
        <p14:creationId xmlns:p14="http://schemas.microsoft.com/office/powerpoint/2010/main" val="829275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od Wallpapers - Top Free Good Backgrounds - WallpaperAccess">
            <a:extLst>
              <a:ext uri="{FF2B5EF4-FFF2-40B4-BE49-F238E27FC236}">
                <a16:creationId xmlns:a16="http://schemas.microsoft.com/office/drawing/2014/main" id="{BF7E6F21-CF96-427C-9286-0D2B268DC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Estude a natureza</a:t>
            </a:r>
          </a:p>
        </p:txBody>
      </p:sp>
    </p:spTree>
    <p:extLst>
      <p:ext uri="{BB962C8B-B14F-4D97-AF65-F5344CB8AC3E}">
        <p14:creationId xmlns:p14="http://schemas.microsoft.com/office/powerpoint/2010/main" val="149709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8DD885D-817E-40DD-B1B8-EF77C78341E4}"/>
              </a:ext>
            </a:extLst>
          </p:cNvPr>
          <p:cNvPicPr>
            <a:picLocks noChangeAspect="1"/>
          </p:cNvPicPr>
          <p:nvPr/>
        </p:nvPicPr>
        <p:blipFill>
          <a:blip r:embed="rId3"/>
          <a:stretch>
            <a:fillRect/>
          </a:stretch>
        </p:blipFill>
        <p:spPr>
          <a:xfrm>
            <a:off x="0" y="-27384"/>
            <a:ext cx="12191999" cy="8304609"/>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Cuide de quem sofre</a:t>
            </a:r>
          </a:p>
        </p:txBody>
      </p:sp>
    </p:spTree>
    <p:extLst>
      <p:ext uri="{BB962C8B-B14F-4D97-AF65-F5344CB8AC3E}">
        <p14:creationId xmlns:p14="http://schemas.microsoft.com/office/powerpoint/2010/main" val="82680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A8EFF354-7009-4CCC-AFCA-ADFA9A8A859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70632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23E81CC-12E3-4F08-8710-772D261A0CBF}"/>
              </a:ext>
            </a:extLst>
          </p:cNvPr>
          <p:cNvPicPr>
            <a:picLocks noChangeAspect="1"/>
          </p:cNvPicPr>
          <p:nvPr/>
        </p:nvPicPr>
        <p:blipFill>
          <a:blip r:embed="rId3"/>
          <a:stretch>
            <a:fillRect/>
          </a:stretch>
        </p:blipFill>
        <p:spPr>
          <a:xfrm>
            <a:off x="0" y="-933451"/>
            <a:ext cx="12192000" cy="8724901"/>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1991544" y="5385990"/>
            <a:ext cx="8136904" cy="923330"/>
          </a:xfrm>
          <a:prstGeom prst="rect">
            <a:avLst/>
          </a:prstGeom>
          <a:noFill/>
        </p:spPr>
        <p:txBody>
          <a:bodyPr>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Isaías 58.13-14</a:t>
            </a:r>
          </a:p>
        </p:txBody>
      </p:sp>
    </p:spTree>
    <p:extLst>
      <p:ext uri="{BB962C8B-B14F-4D97-AF65-F5344CB8AC3E}">
        <p14:creationId xmlns:p14="http://schemas.microsoft.com/office/powerpoint/2010/main" val="966632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AFCD6AED-C07F-469F-A0DE-FE80EE8F8469}"/>
              </a:ext>
            </a:extLst>
          </p:cNvPr>
          <p:cNvPicPr>
            <a:picLocks noChangeAspect="1"/>
          </p:cNvPicPr>
          <p:nvPr/>
        </p:nvPicPr>
        <p:blipFill rotWithShape="1">
          <a:blip r:embed="rId3"/>
          <a:srcRect t="15572"/>
          <a:stretch/>
        </p:blipFill>
        <p:spPr>
          <a:xfrm>
            <a:off x="0" y="0"/>
            <a:ext cx="12191999"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5231904" y="5385990"/>
            <a:ext cx="6960096"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Consequências</a:t>
            </a:r>
          </a:p>
        </p:txBody>
      </p:sp>
    </p:spTree>
    <p:extLst>
      <p:ext uri="{BB962C8B-B14F-4D97-AF65-F5344CB8AC3E}">
        <p14:creationId xmlns:p14="http://schemas.microsoft.com/office/powerpoint/2010/main" val="37732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121C442-7890-4C4E-A4F6-ED9AA9E6420A}"/>
              </a:ext>
            </a:extLst>
          </p:cNvPr>
          <p:cNvPicPr>
            <a:picLocks noChangeAspect="1"/>
          </p:cNvPicPr>
          <p:nvPr/>
        </p:nvPicPr>
        <p:blipFill>
          <a:blip r:embed="rId3"/>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6456040" y="2132856"/>
            <a:ext cx="5735960" cy="2308324"/>
          </a:xfrm>
          <a:prstGeom prst="rect">
            <a:avLst/>
          </a:prstGeom>
          <a:noFill/>
        </p:spPr>
        <p:txBody>
          <a:bodyPr wrap="square">
            <a:spAutoFit/>
          </a:bodyPr>
          <a:lstStyle/>
          <a:p>
            <a:pPr algn="ctr" eaLnBrk="1" hangingPunct="1">
              <a:defRPr/>
            </a:pPr>
            <a:r>
              <a:rPr lang="pt-BR" sz="48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Valorizar os símbolos de </a:t>
            </a:r>
          </a:p>
          <a:p>
            <a:pPr algn="ctr" eaLnBrk="1" hangingPunct="1">
              <a:defRPr/>
            </a:pPr>
            <a:r>
              <a:rPr lang="pt-BR" sz="48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Sua Presença</a:t>
            </a:r>
          </a:p>
        </p:txBody>
      </p:sp>
    </p:spTree>
    <p:extLst>
      <p:ext uri="{BB962C8B-B14F-4D97-AF65-F5344CB8AC3E}">
        <p14:creationId xmlns:p14="http://schemas.microsoft.com/office/powerpoint/2010/main" val="1232165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67691C7-9655-47DA-B371-E5566918D8D9}"/>
              </a:ext>
            </a:extLst>
          </p:cNvPr>
          <p:cNvPicPr>
            <a:picLocks noChangeAspect="1"/>
          </p:cNvPicPr>
          <p:nvPr/>
        </p:nvPicPr>
        <p:blipFill>
          <a:blip r:embed="rId3"/>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2 Valorizar o alimento</a:t>
            </a:r>
          </a:p>
        </p:txBody>
      </p:sp>
    </p:spTree>
    <p:extLst>
      <p:ext uri="{BB962C8B-B14F-4D97-AF65-F5344CB8AC3E}">
        <p14:creationId xmlns:p14="http://schemas.microsoft.com/office/powerpoint/2010/main" val="3589730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42E259A-6D64-442C-BC03-839731564602}"/>
              </a:ext>
            </a:extLst>
          </p:cNvPr>
          <p:cNvPicPr>
            <a:picLocks noChangeAspect="1"/>
          </p:cNvPicPr>
          <p:nvPr/>
        </p:nvPicPr>
        <p:blipFill rotWithShape="1">
          <a:blip r:embed="rId3"/>
          <a:srcRect t="12500"/>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3 Estudar Sua lei</a:t>
            </a:r>
          </a:p>
        </p:txBody>
      </p:sp>
    </p:spTree>
    <p:extLst>
      <p:ext uri="{BB962C8B-B14F-4D97-AF65-F5344CB8AC3E}">
        <p14:creationId xmlns:p14="http://schemas.microsoft.com/office/powerpoint/2010/main" val="578570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23EE53A-E98E-4393-B465-51F14CE6B28E}"/>
              </a:ext>
            </a:extLst>
          </p:cNvPr>
          <p:cNvPicPr>
            <a:picLocks noChangeAspect="1"/>
          </p:cNvPicPr>
          <p:nvPr/>
        </p:nvPicPr>
        <p:blipFill rotWithShape="1">
          <a:blip r:embed="rId3"/>
          <a:srcRect t="10000"/>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Guardar o Sábado hoje?</a:t>
            </a:r>
          </a:p>
        </p:txBody>
      </p:sp>
    </p:spTree>
    <p:extLst>
      <p:ext uri="{BB962C8B-B14F-4D97-AF65-F5344CB8AC3E}">
        <p14:creationId xmlns:p14="http://schemas.microsoft.com/office/powerpoint/2010/main" val="1679024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F2451AB3-7420-48FB-926C-A5AD5355453B}"/>
              </a:ext>
            </a:extLst>
          </p:cNvPr>
          <p:cNvPicPr>
            <a:picLocks noChangeAspect="1"/>
          </p:cNvPicPr>
          <p:nvPr/>
        </p:nvPicPr>
        <p:blipFill>
          <a:blip r:embed="rId3"/>
          <a:stretch>
            <a:fillRect/>
          </a:stretch>
        </p:blipFill>
        <p:spPr>
          <a:xfrm>
            <a:off x="0" y="-762000"/>
            <a:ext cx="12192000" cy="7620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 alegria</a:t>
            </a:r>
          </a:p>
        </p:txBody>
      </p:sp>
    </p:spTree>
    <p:extLst>
      <p:ext uri="{BB962C8B-B14F-4D97-AF65-F5344CB8AC3E}">
        <p14:creationId xmlns:p14="http://schemas.microsoft.com/office/powerpoint/2010/main" val="1513719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248E21C-EC9D-4E7A-A950-9C9763F128E4}"/>
              </a:ext>
            </a:extLst>
          </p:cNvPr>
          <p:cNvPicPr>
            <a:picLocks noChangeAspect="1"/>
          </p:cNvPicPr>
          <p:nvPr/>
        </p:nvPicPr>
        <p:blipFill rotWithShape="1">
          <a:blip r:embed="rId3"/>
          <a:srcRect b="7514"/>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Preparação intencional</a:t>
            </a:r>
          </a:p>
        </p:txBody>
      </p:sp>
    </p:spTree>
    <p:extLst>
      <p:ext uri="{BB962C8B-B14F-4D97-AF65-F5344CB8AC3E}">
        <p14:creationId xmlns:p14="http://schemas.microsoft.com/office/powerpoint/2010/main" val="1943363"/>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TotalTime>
  <Words>1271</Words>
  <Application>Microsoft Office PowerPoint</Application>
  <PresentationFormat>Widescreen</PresentationFormat>
  <Paragraphs>72</Paragraphs>
  <Slides>15</Slides>
  <Notes>15</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15</vt:i4>
      </vt:variant>
    </vt:vector>
  </HeadingPairs>
  <TitlesOfParts>
    <vt:vector size="21" baseType="lpstr">
      <vt:lpstr>Arial</vt:lpstr>
      <vt:lpstr>Berlin Sans FB</vt:lpstr>
      <vt:lpstr>Berlin Sans FB Demi</vt:lpstr>
      <vt:lpstr>Calibri</vt:lpstr>
      <vt:lpstr>Roboto</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LIÇÃO DA ESCOLA SABATINA 3 T 2021</dc:subject>
  <dc:creator>4TONS - Pr. Marcelo Augusto de Carvalho</dc:creator>
  <cp:keywords>www.4tons.com.br</cp:keywords>
  <dc:description>COMÉRCIO PROIBIDO. USO PESSOAL</dc:description>
  <cp:lastModifiedBy>UCB - Marcelo Augusto de Carvalho</cp:lastModifiedBy>
  <cp:revision>52</cp:revision>
  <dcterms:created xsi:type="dcterms:W3CDTF">2020-11-08T13:12:27Z</dcterms:created>
  <dcterms:modified xsi:type="dcterms:W3CDTF">2021-09-28T12:27:41Z</dcterms:modified>
  <cp:category>MINISTÉRIO DA SAÚDE-DESCANSO</cp:category>
</cp:coreProperties>
</file>